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2"/>
  </p:notesMasterIdLst>
  <p:sldIdLst>
    <p:sldId id="257" r:id="rId6"/>
    <p:sldId id="261" r:id="rId7"/>
    <p:sldId id="263" r:id="rId8"/>
    <p:sldId id="259" r:id="rId9"/>
    <p:sldId id="277" r:id="rId10"/>
    <p:sldId id="271" r:id="rId11"/>
    <p:sldId id="262" r:id="rId12"/>
    <p:sldId id="264" r:id="rId13"/>
    <p:sldId id="283" r:id="rId14"/>
    <p:sldId id="273" r:id="rId15"/>
    <p:sldId id="279" r:id="rId16"/>
    <p:sldId id="281" r:id="rId17"/>
    <p:sldId id="285" r:id="rId18"/>
    <p:sldId id="286" r:id="rId19"/>
    <p:sldId id="284" r:id="rId20"/>
    <p:sldId id="265" r:id="rId21"/>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1574"/>
    <a:srgbClr val="315F31"/>
    <a:srgbClr val="4BA99B"/>
    <a:srgbClr val="7CEC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snapToGrid="0" snapToObjects="1">
      <p:cViewPr>
        <p:scale>
          <a:sx n="76" d="100"/>
          <a:sy n="76" d="100"/>
        </p:scale>
        <p:origin x="-1344"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81EF23-8A04-474D-945B-C825E08E4D7F}" type="datetimeFigureOut">
              <a:rPr lang="nl-NL" smtClean="0"/>
              <a:pPr/>
              <a:t>19-9-2019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5DF7A7-2C10-C14F-BDFF-3D9E72CF5753}" type="slidenum">
              <a:rPr lang="nl-NL" smtClean="0"/>
              <a:pPr/>
              <a:t>‹nr.›</a:t>
            </a:fld>
            <a:endParaRPr lang="nl-NL"/>
          </a:p>
        </p:txBody>
      </p:sp>
    </p:spTree>
    <p:extLst>
      <p:ext uri="{BB962C8B-B14F-4D97-AF65-F5344CB8AC3E}">
        <p14:creationId xmlns:p14="http://schemas.microsoft.com/office/powerpoint/2010/main" val="28276319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42A442FD-FF08-7046-8357-92D7F2C71469}" type="datetimeFigureOut">
              <a:rPr lang="nl-NL" smtClean="0"/>
              <a:pPr/>
              <a:t>19-9-2019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37F20A9-751A-E942-989F-E85084DDB7F5}"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2A442FD-FF08-7046-8357-92D7F2C71469}" type="datetimeFigureOut">
              <a:rPr lang="nl-NL" smtClean="0"/>
              <a:pPr/>
              <a:t>19-9-2019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37F20A9-751A-E942-989F-E85084DDB7F5}"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2A442FD-FF08-7046-8357-92D7F2C71469}" type="datetimeFigureOut">
              <a:rPr lang="nl-NL" smtClean="0"/>
              <a:pPr/>
              <a:t>19-9-2019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37F20A9-751A-E942-989F-E85084DDB7F5}"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2A442FD-FF08-7046-8357-92D7F2C71469}" type="datetimeFigureOut">
              <a:rPr lang="nl-NL" smtClean="0"/>
              <a:pPr/>
              <a:t>19-9-2019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37F20A9-751A-E942-989F-E85084DDB7F5}"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42A442FD-FF08-7046-8357-92D7F2C71469}" type="datetimeFigureOut">
              <a:rPr lang="nl-NL" smtClean="0"/>
              <a:pPr/>
              <a:t>19-9-2019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37F20A9-751A-E942-989F-E85084DDB7F5}"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2A442FD-FF08-7046-8357-92D7F2C71469}" type="datetimeFigureOut">
              <a:rPr lang="nl-NL" smtClean="0"/>
              <a:pPr/>
              <a:t>19-9-2019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37F20A9-751A-E942-989F-E85084DDB7F5}"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2A442FD-FF08-7046-8357-92D7F2C71469}" type="datetimeFigureOut">
              <a:rPr lang="nl-NL" smtClean="0"/>
              <a:pPr/>
              <a:t>19-9-2019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37F20A9-751A-E942-989F-E85084DDB7F5}"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42A442FD-FF08-7046-8357-92D7F2C71469}" type="datetimeFigureOut">
              <a:rPr lang="nl-NL" smtClean="0"/>
              <a:pPr/>
              <a:t>19-9-2019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37F20A9-751A-E942-989F-E85084DDB7F5}"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2A442FD-FF08-7046-8357-92D7F2C71469}" type="datetimeFigureOut">
              <a:rPr lang="nl-NL" smtClean="0"/>
              <a:pPr/>
              <a:t>19-9-2019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37F20A9-751A-E942-989F-E85084DDB7F5}"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42A442FD-FF08-7046-8357-92D7F2C71469}" type="datetimeFigureOut">
              <a:rPr lang="nl-NL" smtClean="0"/>
              <a:pPr/>
              <a:t>19-9-2019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37F20A9-751A-E942-989F-E85084DDB7F5}"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42A442FD-FF08-7046-8357-92D7F2C71469}" type="datetimeFigureOut">
              <a:rPr lang="nl-NL" smtClean="0"/>
              <a:pPr/>
              <a:t>19-9-2019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37F20A9-751A-E942-989F-E85084DDB7F5}"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442FD-FF08-7046-8357-92D7F2C71469}" type="datetimeFigureOut">
              <a:rPr lang="nl-NL" smtClean="0"/>
              <a:pPr/>
              <a:t>19-9-2019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F20A9-751A-E942-989F-E85084DDB7F5}"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df"/><Relationship Id="rId2" Type="http://schemas.openxmlformats.org/officeDocument/2006/relationships/hyperlink" Target="https://www.kcwz.nl/thema/woonvariaties/woonvormen" TargetMode="Externa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df"/><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df"/><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df"/><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hyperlink" Target="https://www.beteroud.nl/zelfstandig-wonen/infographic-veilig-thuis" TargetMode="External"/><Relationship Id="rId13" Type="http://schemas.openxmlformats.org/officeDocument/2006/relationships/image" Target="../media/image10.png"/><Relationship Id="rId3" Type="http://schemas.openxmlformats.org/officeDocument/2006/relationships/hyperlink" Target="http://www.alleszelf.nl/" TargetMode="External"/><Relationship Id="rId7" Type="http://schemas.openxmlformats.org/officeDocument/2006/relationships/hyperlink" Target="https://www.svn.nl/particulieren/lening/blijverslening" TargetMode="External"/><Relationship Id="rId12" Type="http://schemas.openxmlformats.org/officeDocument/2006/relationships/image" Target="../media/image4.pdf"/><Relationship Id="rId2" Type="http://schemas.openxmlformats.org/officeDocument/2006/relationships/hyperlink" Target="http://www.woonz.nl/" TargetMode="External"/><Relationship Id="rId1" Type="http://schemas.openxmlformats.org/officeDocument/2006/relationships/slideLayout" Target="../slideLayouts/slideLayout1.xml"/><Relationship Id="rId6" Type="http://schemas.openxmlformats.org/officeDocument/2006/relationships/hyperlink" Target="https://www.huistest.nl/" TargetMode="External"/><Relationship Id="rId11" Type="http://schemas.openxmlformats.org/officeDocument/2006/relationships/hyperlink" Target="https://www.hulpmiddelenwijzer.nl/" TargetMode="External"/><Relationship Id="rId5" Type="http://schemas.openxmlformats.org/officeDocument/2006/relationships/hyperlink" Target="http://www.langzultuwonen.nl/" TargetMode="External"/><Relationship Id="rId10" Type="http://schemas.openxmlformats.org/officeDocument/2006/relationships/hyperlink" Target="https://www.veiligheid.nl/valpreventie/voorlichtingsmateriaal/brochure-voorkom-vallen" TargetMode="External"/><Relationship Id="rId4" Type="http://schemas.openxmlformats.org/officeDocument/2006/relationships/hyperlink" Target="http://www.langerthuisineigenhuis.com/" TargetMode="External"/><Relationship Id="rId9" Type="http://schemas.openxmlformats.org/officeDocument/2006/relationships/hyperlink" Target="https://wonenmetgemak.nl/" TargetMode="External"/><Relationship Id="rId1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df"/><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image" Target="../media/image1.pdf"/><Relationship Id="rId1" Type="http://schemas.openxmlformats.org/officeDocument/2006/relationships/slideLayout" Target="../slideLayouts/slideLayout1.xml"/><Relationship Id="rId6" Type="http://schemas.openxmlformats.org/officeDocument/2006/relationships/hyperlink" Target="https://www.google.nl/url?sa=i&amp;rct=j&amp;q=&amp;esrc=s&amp;source=images&amp;cd=&amp;cad=rja&amp;uact=8&amp;ved=0ahUKEwiS743rgZPWAhXGmLQKHTJUDaAQjRwIBw&amp;url=https://www.que-mas.nl/index.php?page%3Dfotos%26year%3D2007%26alb%3D035&amp;psig=AFQjCNE99y6zdq6xid8CYxMwi9PezPU-nA&amp;ust=1504871592719559"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time_continue=1&amp;v=3j0F5PI9mdM" TargetMode="External"/><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image" Target="../media/image1.pdf"/><Relationship Id="rId1" Type="http://schemas.openxmlformats.org/officeDocument/2006/relationships/slideLayout" Target="../slideLayouts/slideLayout1.xml"/><Relationship Id="rId6" Type="http://schemas.openxmlformats.org/officeDocument/2006/relationships/image" Target="../media/image11.pdf"/><Relationship Id="rId5" Type="http://schemas.openxmlformats.org/officeDocument/2006/relationships/image" Target="../media/image7.png"/><Relationship Id="rId4" Type="http://schemas.openxmlformats.org/officeDocument/2006/relationships/image" Target="../media/image9.pdf"/><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d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df"/><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7.jpg"/><Relationship Id="rId12" Type="http://schemas.openxmlformats.org/officeDocument/2006/relationships/image" Target="../media/image22.png"/><Relationship Id="rId2" Type="http://schemas.openxmlformats.org/officeDocument/2006/relationships/image" Target="../media/image1.pdf"/><Relationship Id="rId1" Type="http://schemas.openxmlformats.org/officeDocument/2006/relationships/slideLayout" Target="../slideLayouts/slideLayout1.xml"/><Relationship Id="rId6" Type="http://schemas.openxmlformats.org/officeDocument/2006/relationships/image" Target="../media/image16.jpg"/><Relationship Id="rId11" Type="http://schemas.openxmlformats.org/officeDocument/2006/relationships/image" Target="../media/image21.jpeg"/><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df"/><Relationship Id="rId1" Type="http://schemas.openxmlformats.org/officeDocument/2006/relationships/slideLayout" Target="../slideLayouts/slideLayout1.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Baangroen.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45000" y="-57150"/>
            <a:ext cx="9234000" cy="812515"/>
          </a:xfrm>
          <a:prstGeom prst="rect">
            <a:avLst/>
          </a:prstGeom>
        </p:spPr>
      </p:pic>
      <p:pic>
        <p:nvPicPr>
          <p:cNvPr id="9" name="Afbeelding 8" descr="8. ILLUSTRATIE_MANTELZORGWONI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10550" y="3774489"/>
            <a:ext cx="5522900" cy="2772901"/>
          </a:xfrm>
          <a:prstGeom prst="rect">
            <a:avLst/>
          </a:prstGeom>
        </p:spPr>
      </p:pic>
      <p:sp>
        <p:nvSpPr>
          <p:cNvPr id="10" name="Tekstvak 9"/>
          <p:cNvSpPr txBox="1"/>
          <p:nvPr/>
        </p:nvSpPr>
        <p:spPr>
          <a:xfrm>
            <a:off x="1884628" y="2348348"/>
            <a:ext cx="5374744" cy="646331"/>
          </a:xfrm>
          <a:prstGeom prst="rect">
            <a:avLst/>
          </a:prstGeom>
          <a:noFill/>
        </p:spPr>
        <p:txBody>
          <a:bodyPr wrap="square" rtlCol="0">
            <a:spAutoFit/>
          </a:bodyPr>
          <a:lstStyle/>
          <a:p>
            <a:pPr algn="ctr"/>
            <a:r>
              <a:rPr lang="nl-NL" dirty="0">
                <a:latin typeface="Lato Bold"/>
                <a:cs typeface="Lato Bold"/>
              </a:rPr>
              <a:t>18 september 2019</a:t>
            </a:r>
          </a:p>
          <a:p>
            <a:pPr algn="ctr"/>
            <a:r>
              <a:rPr lang="nl-NL" dirty="0">
                <a:latin typeface="Lato Bold"/>
                <a:cs typeface="Lato Bold"/>
              </a:rPr>
              <a:t>Residentie Molenwijck, Loon op Zand</a:t>
            </a:r>
          </a:p>
        </p:txBody>
      </p:sp>
      <p:sp>
        <p:nvSpPr>
          <p:cNvPr id="11" name="Tekstvak 10"/>
          <p:cNvSpPr txBox="1"/>
          <p:nvPr/>
        </p:nvSpPr>
        <p:spPr>
          <a:xfrm>
            <a:off x="972000" y="1244597"/>
            <a:ext cx="7200000" cy="1040349"/>
          </a:xfrm>
          <a:prstGeom prst="rect">
            <a:avLst/>
          </a:prstGeom>
          <a:noFill/>
        </p:spPr>
        <p:txBody>
          <a:bodyPr wrap="square" rtlCol="0">
            <a:spAutoFit/>
          </a:bodyPr>
          <a:lstStyle/>
          <a:p>
            <a:pPr algn="ctr">
              <a:lnSpc>
                <a:spcPts val="2400"/>
              </a:lnSpc>
            </a:pPr>
            <a:r>
              <a:rPr lang="nl-NL" sz="2800" dirty="0">
                <a:solidFill>
                  <a:srgbClr val="4BA99B"/>
                </a:solidFill>
                <a:latin typeface="Lato Regular"/>
                <a:cs typeface="Lato Regular"/>
              </a:rPr>
              <a:t>Yvonne Witter</a:t>
            </a:r>
          </a:p>
          <a:p>
            <a:pPr algn="ctr">
              <a:lnSpc>
                <a:spcPts val="2400"/>
              </a:lnSpc>
            </a:pPr>
            <a:endParaRPr lang="nl-NL" dirty="0"/>
          </a:p>
          <a:p>
            <a:pPr algn="ctr">
              <a:lnSpc>
                <a:spcPts val="2400"/>
              </a:lnSpc>
            </a:pPr>
            <a:r>
              <a:rPr lang="nl-NL" sz="3600" dirty="0">
                <a:solidFill>
                  <a:srgbClr val="781574"/>
                </a:solidFill>
                <a:latin typeface="Bernard MT Condensed"/>
                <a:cs typeface="Bernard MT Condensed"/>
              </a:rPr>
              <a:t>Lang zult u wonen!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43246" y="0"/>
            <a:ext cx="9144000" cy="6858000"/>
          </a:xfrm>
          <a:prstGeom prst="rect">
            <a:avLst/>
          </a:prstGeom>
          <a:solidFill>
            <a:srgbClr val="4BA9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3" name="Tekstvak 2"/>
          <p:cNvSpPr txBox="1"/>
          <p:nvPr/>
        </p:nvSpPr>
        <p:spPr>
          <a:xfrm>
            <a:off x="102057" y="1075266"/>
            <a:ext cx="8348134" cy="600164"/>
          </a:xfrm>
          <a:prstGeom prst="rect">
            <a:avLst/>
          </a:prstGeom>
          <a:noFill/>
        </p:spPr>
        <p:txBody>
          <a:bodyPr wrap="square" rtlCol="0">
            <a:spAutoFit/>
          </a:bodyPr>
          <a:lstStyle/>
          <a:p>
            <a:r>
              <a:rPr lang="nl-NL" sz="3300" dirty="0">
                <a:solidFill>
                  <a:srgbClr val="FFFFFF"/>
                </a:solidFill>
                <a:latin typeface="Bernard MT Condensed"/>
                <a:cs typeface="Bernard MT Condensed"/>
              </a:rPr>
              <a:t>Meer variatie aan woonvormen</a:t>
            </a:r>
          </a:p>
        </p:txBody>
      </p:sp>
      <p:sp>
        <p:nvSpPr>
          <p:cNvPr id="4" name="Tekstvak 3"/>
          <p:cNvSpPr txBox="1"/>
          <p:nvPr/>
        </p:nvSpPr>
        <p:spPr>
          <a:xfrm>
            <a:off x="525388" y="2047432"/>
            <a:ext cx="8348135" cy="4955203"/>
          </a:xfrm>
          <a:prstGeom prst="rect">
            <a:avLst/>
          </a:prstGeom>
          <a:noFill/>
        </p:spPr>
        <p:txBody>
          <a:bodyPr wrap="square" rtlCol="0">
            <a:spAutoFit/>
          </a:bodyPr>
          <a:lstStyle/>
          <a:p>
            <a:r>
              <a:rPr lang="nl-NL" sz="2000" dirty="0"/>
              <a:t>1. Aanleunwoning</a:t>
            </a:r>
          </a:p>
          <a:p>
            <a:r>
              <a:rPr lang="nl-NL" sz="2000" dirty="0"/>
              <a:t>2. Woonzorgcomplex</a:t>
            </a:r>
          </a:p>
          <a:p>
            <a:r>
              <a:rPr lang="nl-NL" sz="2000" dirty="0"/>
              <a:t>3. Serviceflat</a:t>
            </a:r>
          </a:p>
          <a:p>
            <a:r>
              <a:rPr lang="nl-NL" sz="2000" dirty="0"/>
              <a:t>4. Levensloopbestendige woning</a:t>
            </a:r>
          </a:p>
          <a:p>
            <a:r>
              <a:rPr lang="nl-NL" sz="2000" dirty="0"/>
              <a:t>5. Kangoeroewoning</a:t>
            </a:r>
          </a:p>
          <a:p>
            <a:r>
              <a:rPr lang="nl-NL" sz="2000" dirty="0"/>
              <a:t>6. Mantelzorgwoning</a:t>
            </a:r>
          </a:p>
          <a:p>
            <a:r>
              <a:rPr lang="nl-NL" sz="2000" dirty="0"/>
              <a:t>7. Gemeenschappelijk wonen voor ouderen</a:t>
            </a:r>
          </a:p>
          <a:p>
            <a:r>
              <a:rPr lang="nl-NL" sz="2000" dirty="0"/>
              <a:t>8. Gemeenschappelijk wonen met verschillende leeftijden</a:t>
            </a:r>
          </a:p>
          <a:p>
            <a:r>
              <a:rPr lang="nl-NL" sz="2000" dirty="0"/>
              <a:t>9. Thuishuis</a:t>
            </a:r>
          </a:p>
          <a:p>
            <a:r>
              <a:rPr lang="nl-NL" sz="2000" dirty="0"/>
              <a:t>10. Moderne hofjes</a:t>
            </a:r>
          </a:p>
          <a:p>
            <a:r>
              <a:rPr lang="nl-NL" sz="2000" dirty="0"/>
              <a:t>11. Particulier wooninitiatief</a:t>
            </a:r>
          </a:p>
          <a:p>
            <a:r>
              <a:rPr lang="nl-NL" sz="2000" dirty="0"/>
              <a:t>12. Gestippeld wonen</a:t>
            </a:r>
          </a:p>
          <a:p>
            <a:r>
              <a:rPr lang="nl-NL" sz="2000" dirty="0"/>
              <a:t>Bron: </a:t>
            </a:r>
            <a:r>
              <a:rPr lang="nl-NL" sz="2000" dirty="0">
                <a:hlinkClick r:id="rId2"/>
              </a:rPr>
              <a:t>https://www.kcwz.nl/thema/woonvariaties/woonvormen</a:t>
            </a:r>
            <a:endParaRPr lang="nl-NL" sz="2000" dirty="0"/>
          </a:p>
          <a:p>
            <a:r>
              <a:rPr lang="nl-NL" sz="2000" dirty="0"/>
              <a:t>Aedes-</a:t>
            </a:r>
            <a:r>
              <a:rPr lang="nl-NL" sz="2000" dirty="0" err="1"/>
              <a:t>Actiz</a:t>
            </a:r>
            <a:r>
              <a:rPr lang="nl-NL" sz="2000" dirty="0"/>
              <a:t> Kenniscentrum Wonen-Zorg</a:t>
            </a:r>
          </a:p>
          <a:p>
            <a:endParaRPr lang="nl-NL" sz="1200" dirty="0"/>
          </a:p>
          <a:p>
            <a:endParaRPr lang="nl-NL" sz="1200" dirty="0"/>
          </a:p>
          <a:p>
            <a:endParaRPr lang="nl-NL" sz="1200" dirty="0"/>
          </a:p>
        </p:txBody>
      </p:sp>
      <p:pic>
        <p:nvPicPr>
          <p:cNvPr id="6" name="Afbeelding 5" descr="Baanwit.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45000" y="-57600"/>
            <a:ext cx="9234000" cy="812515"/>
          </a:xfrm>
          <a:prstGeom prst="rect">
            <a:avLst/>
          </a:prstGeom>
        </p:spPr>
      </p:pic>
      <p:pic>
        <p:nvPicPr>
          <p:cNvPr id="7" name="Tijdelijke aanduiding voor inhoud 6">
            <a:extLst>
              <a:ext uri="{FF2B5EF4-FFF2-40B4-BE49-F238E27FC236}">
                <a16:creationId xmlns:a16="http://schemas.microsoft.com/office/drawing/2014/main" xmlns="" id="{0384737D-26FF-4732-ABDF-087F3DCD60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75539" y="1760828"/>
            <a:ext cx="3997984" cy="15919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43246" y="0"/>
            <a:ext cx="9144000" cy="6858000"/>
          </a:xfrm>
          <a:prstGeom prst="rect">
            <a:avLst/>
          </a:prstGeom>
          <a:solidFill>
            <a:srgbClr val="4BA9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3" name="Tekstvak 2"/>
          <p:cNvSpPr txBox="1"/>
          <p:nvPr/>
        </p:nvSpPr>
        <p:spPr>
          <a:xfrm>
            <a:off x="102057" y="1075266"/>
            <a:ext cx="8348134" cy="600164"/>
          </a:xfrm>
          <a:prstGeom prst="rect">
            <a:avLst/>
          </a:prstGeom>
          <a:noFill/>
        </p:spPr>
        <p:txBody>
          <a:bodyPr wrap="square" rtlCol="0">
            <a:spAutoFit/>
          </a:bodyPr>
          <a:lstStyle/>
          <a:p>
            <a:r>
              <a:rPr lang="nl-NL" sz="3300" dirty="0">
                <a:solidFill>
                  <a:srgbClr val="FFFFFF"/>
                </a:solidFill>
                <a:latin typeface="Bernard MT Condensed"/>
                <a:cs typeface="Bernard MT Condensed"/>
              </a:rPr>
              <a:t>Er gebeurt al heel veel</a:t>
            </a:r>
          </a:p>
        </p:txBody>
      </p:sp>
      <p:sp>
        <p:nvSpPr>
          <p:cNvPr id="4" name="Tekstvak 3"/>
          <p:cNvSpPr txBox="1"/>
          <p:nvPr/>
        </p:nvSpPr>
        <p:spPr>
          <a:xfrm>
            <a:off x="525388" y="2047432"/>
            <a:ext cx="8348135" cy="4955203"/>
          </a:xfrm>
          <a:prstGeom prst="rect">
            <a:avLst/>
          </a:prstGeom>
          <a:noFill/>
        </p:spPr>
        <p:txBody>
          <a:bodyPr wrap="square" rtlCol="0">
            <a:spAutoFit/>
          </a:bodyPr>
          <a:lstStyle/>
          <a:p>
            <a:r>
              <a:rPr lang="nl-NL" sz="2000" dirty="0">
                <a:solidFill>
                  <a:srgbClr val="C00000"/>
                </a:solidFill>
              </a:rPr>
              <a:t>Omzien naar elkaar en community</a:t>
            </a:r>
          </a:p>
          <a:p>
            <a:r>
              <a:rPr lang="nl-NL" sz="2000" dirty="0"/>
              <a:t>Flatcoach (Rijswijk)</a:t>
            </a:r>
          </a:p>
          <a:p>
            <a:r>
              <a:rPr lang="nl-NL" sz="2000" dirty="0"/>
              <a:t>Zorgzame buurten (Eindhoven)</a:t>
            </a:r>
          </a:p>
          <a:p>
            <a:endParaRPr lang="nl-NL" sz="2000" dirty="0"/>
          </a:p>
          <a:p>
            <a:r>
              <a:rPr lang="nl-NL" sz="2000" dirty="0">
                <a:solidFill>
                  <a:srgbClr val="C00000"/>
                </a:solidFill>
              </a:rPr>
              <a:t>Voorlichting</a:t>
            </a:r>
          </a:p>
          <a:p>
            <a:r>
              <a:rPr lang="nl-NL" sz="2000" dirty="0"/>
              <a:t>Seniorenconsulenten(Waalwijk)</a:t>
            </a:r>
            <a:r>
              <a:rPr lang="nl-NL" sz="2000" dirty="0">
                <a:solidFill>
                  <a:srgbClr val="C00000"/>
                </a:solidFill>
              </a:rPr>
              <a:t> </a:t>
            </a:r>
          </a:p>
          <a:p>
            <a:r>
              <a:rPr lang="nl-NL" sz="2000" dirty="0"/>
              <a:t>Prettig Veilig Thuis Wonen (Brabant)</a:t>
            </a:r>
          </a:p>
          <a:p>
            <a:r>
              <a:rPr lang="nl-NL" sz="2000" dirty="0"/>
              <a:t>Wonen met gemak (Brabant)</a:t>
            </a:r>
          </a:p>
          <a:p>
            <a:endParaRPr lang="nl-NL" sz="2000" dirty="0"/>
          </a:p>
          <a:p>
            <a:r>
              <a:rPr lang="nl-NL" sz="2000" dirty="0">
                <a:solidFill>
                  <a:srgbClr val="C00000"/>
                </a:solidFill>
              </a:rPr>
              <a:t>Meer keuze aan woonvormen</a:t>
            </a:r>
          </a:p>
          <a:p>
            <a:r>
              <a:rPr lang="nl-NL" sz="2000" dirty="0"/>
              <a:t>Woongemeenschap </a:t>
            </a:r>
            <a:r>
              <a:rPr lang="nl-NL" sz="2000" dirty="0" err="1"/>
              <a:t>Eikpunt</a:t>
            </a:r>
            <a:r>
              <a:rPr lang="nl-NL" sz="2000" dirty="0"/>
              <a:t> (Lent)</a:t>
            </a:r>
          </a:p>
          <a:p>
            <a:r>
              <a:rPr lang="nl-NL" sz="2000" dirty="0" err="1"/>
              <a:t>Knarrenhof</a:t>
            </a:r>
            <a:r>
              <a:rPr lang="nl-NL" sz="2000" dirty="0"/>
              <a:t> (overal in ons land, ook in Brabant, Uden)</a:t>
            </a:r>
          </a:p>
          <a:p>
            <a:r>
              <a:rPr lang="nl-NL" sz="2000" dirty="0"/>
              <a:t>Zorglandgoed </a:t>
            </a:r>
            <a:r>
              <a:rPr lang="nl-NL" sz="2000" dirty="0" err="1"/>
              <a:t>Grootenhout</a:t>
            </a:r>
            <a:r>
              <a:rPr lang="nl-NL" sz="2000" dirty="0"/>
              <a:t> Mariahout)</a:t>
            </a:r>
          </a:p>
          <a:p>
            <a:r>
              <a:rPr lang="nl-NL" sz="2000" dirty="0"/>
              <a:t>Coöperaties in Brabant (Tot Uw Dienst; Hoogeloon)</a:t>
            </a:r>
          </a:p>
          <a:p>
            <a:endParaRPr lang="nl-NL" sz="1200" dirty="0"/>
          </a:p>
          <a:p>
            <a:endParaRPr lang="nl-NL" sz="1200" dirty="0"/>
          </a:p>
          <a:p>
            <a:endParaRPr lang="nl-NL" sz="1200" dirty="0"/>
          </a:p>
        </p:txBody>
      </p:sp>
      <p:pic>
        <p:nvPicPr>
          <p:cNvPr id="6" name="Afbeelding 5" descr="Baanwit.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45000" y="-57600"/>
            <a:ext cx="9234000" cy="812515"/>
          </a:xfrm>
          <a:prstGeom prst="rect">
            <a:avLst/>
          </a:prstGeom>
        </p:spPr>
      </p:pic>
      <p:pic>
        <p:nvPicPr>
          <p:cNvPr id="7" name="Afbeelding 6">
            <a:extLst>
              <a:ext uri="{FF2B5EF4-FFF2-40B4-BE49-F238E27FC236}">
                <a16:creationId xmlns:a16="http://schemas.microsoft.com/office/drawing/2014/main" xmlns="" id="{D0F3BE88-2B26-4EBC-8BDC-25530B3E83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9455" y="2536952"/>
            <a:ext cx="4135395" cy="2539011"/>
          </a:xfrm>
          <a:prstGeom prst="rect">
            <a:avLst/>
          </a:prstGeom>
        </p:spPr>
      </p:pic>
    </p:spTree>
    <p:extLst>
      <p:ext uri="{BB962C8B-B14F-4D97-AF65-F5344CB8AC3E}">
        <p14:creationId xmlns:p14="http://schemas.microsoft.com/office/powerpoint/2010/main" val="2947886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70476" y="568411"/>
            <a:ext cx="8577647" cy="6638246"/>
          </a:xfrm>
          <a:prstGeom prst="rect">
            <a:avLst/>
          </a:prstGeom>
          <a:solidFill>
            <a:srgbClr val="4BA9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nl-NL" sz="2400" dirty="0">
                <a:solidFill>
                  <a:schemeClr val="tx1"/>
                </a:solidFill>
              </a:rPr>
              <a:t>Omzien naar elkaar en community vormgeven</a:t>
            </a:r>
          </a:p>
          <a:p>
            <a:pPr marL="342900" indent="-342900">
              <a:buFont typeface="Arial" panose="020B0604020202020204" pitchFamily="34" charset="0"/>
              <a:buChar char="•"/>
            </a:pPr>
            <a:r>
              <a:rPr lang="nl-NL" sz="2400" dirty="0">
                <a:solidFill>
                  <a:schemeClr val="tx1"/>
                </a:solidFill>
              </a:rPr>
              <a:t>Meer keuze aan woonvormen</a:t>
            </a:r>
          </a:p>
          <a:p>
            <a:pPr marL="342900" indent="-342900">
              <a:buFont typeface="Arial" panose="020B0604020202020204" pitchFamily="34" charset="0"/>
              <a:buChar char="•"/>
            </a:pPr>
            <a:r>
              <a:rPr lang="nl-NL" sz="2400" dirty="0">
                <a:solidFill>
                  <a:schemeClr val="tx1"/>
                </a:solidFill>
              </a:rPr>
              <a:t>Juiste mensen in juiste woning </a:t>
            </a:r>
          </a:p>
          <a:p>
            <a:pPr marL="342900" indent="-342900">
              <a:buFont typeface="Arial" panose="020B0604020202020204" pitchFamily="34" charset="0"/>
              <a:buChar char="•"/>
            </a:pPr>
            <a:r>
              <a:rPr lang="nl-NL" sz="2400" dirty="0">
                <a:solidFill>
                  <a:schemeClr val="tx1"/>
                </a:solidFill>
              </a:rPr>
              <a:t>Voorlichting nodig, anticiperen/voorbereiden</a:t>
            </a:r>
          </a:p>
          <a:p>
            <a:pPr marL="342900" indent="-342900">
              <a:buFont typeface="Arial" panose="020B0604020202020204" pitchFamily="34" charset="0"/>
              <a:buChar char="•"/>
            </a:pPr>
            <a:r>
              <a:rPr lang="nl-NL" sz="2400" dirty="0">
                <a:solidFill>
                  <a:schemeClr val="tx1"/>
                </a:solidFill>
              </a:rPr>
              <a:t>Meer aandacht voor preventie, met projecten als Welzijn op recept </a:t>
            </a:r>
          </a:p>
          <a:p>
            <a:pPr marL="342900" indent="-342900">
              <a:buFont typeface="Arial" panose="020B0604020202020204" pitchFamily="34" charset="0"/>
              <a:buChar char="•"/>
            </a:pPr>
            <a:endParaRPr lang="nl-NL" sz="2400" dirty="0">
              <a:solidFill>
                <a:schemeClr val="tx1"/>
              </a:solidFill>
            </a:endParaRPr>
          </a:p>
          <a:p>
            <a:pPr marL="342900" indent="-342900">
              <a:buFont typeface="Arial" panose="020B0604020202020204" pitchFamily="34" charset="0"/>
              <a:buChar char="•"/>
            </a:pPr>
            <a:endParaRPr lang="nl-NL" sz="2400" dirty="0">
              <a:solidFill>
                <a:schemeClr val="tx1"/>
              </a:solidFill>
            </a:endParaRPr>
          </a:p>
          <a:p>
            <a:pPr marL="342900" indent="-342900">
              <a:buFont typeface="Arial" panose="020B0604020202020204" pitchFamily="34" charset="0"/>
              <a:buChar char="•"/>
            </a:pPr>
            <a:endParaRPr lang="nl-NL" sz="2400" dirty="0">
              <a:solidFill>
                <a:schemeClr val="tx1"/>
              </a:solidFill>
            </a:endParaRPr>
          </a:p>
        </p:txBody>
      </p:sp>
      <p:sp>
        <p:nvSpPr>
          <p:cNvPr id="3" name="Tekstvak 2"/>
          <p:cNvSpPr txBox="1"/>
          <p:nvPr/>
        </p:nvSpPr>
        <p:spPr>
          <a:xfrm>
            <a:off x="708453" y="1029099"/>
            <a:ext cx="7741737" cy="600164"/>
          </a:xfrm>
          <a:prstGeom prst="rect">
            <a:avLst/>
          </a:prstGeom>
          <a:noFill/>
        </p:spPr>
        <p:txBody>
          <a:bodyPr wrap="square" rtlCol="0">
            <a:spAutoFit/>
          </a:bodyPr>
          <a:lstStyle/>
          <a:p>
            <a:r>
              <a:rPr lang="nl-NL" sz="3300" dirty="0">
                <a:solidFill>
                  <a:srgbClr val="FFFFFF"/>
                </a:solidFill>
                <a:latin typeface="Bernard MT Condensed"/>
                <a:cs typeface="Bernard MT Condensed"/>
              </a:rPr>
              <a:t>De Uitdagingen…..</a:t>
            </a:r>
          </a:p>
        </p:txBody>
      </p:sp>
      <p:sp>
        <p:nvSpPr>
          <p:cNvPr id="4" name="Tekstvak 3"/>
          <p:cNvSpPr txBox="1"/>
          <p:nvPr/>
        </p:nvSpPr>
        <p:spPr>
          <a:xfrm>
            <a:off x="525388" y="2047432"/>
            <a:ext cx="8348135" cy="646331"/>
          </a:xfrm>
          <a:prstGeom prst="rect">
            <a:avLst/>
          </a:prstGeom>
          <a:noFill/>
        </p:spPr>
        <p:txBody>
          <a:bodyPr wrap="square" rtlCol="0">
            <a:spAutoFit/>
          </a:bodyPr>
          <a:lstStyle/>
          <a:p>
            <a:endParaRPr lang="nl-NL" sz="1200" dirty="0"/>
          </a:p>
          <a:p>
            <a:endParaRPr lang="nl-NL" sz="1200" dirty="0"/>
          </a:p>
          <a:p>
            <a:endParaRPr lang="nl-NL" sz="1200" dirty="0"/>
          </a:p>
        </p:txBody>
      </p:sp>
      <p:pic>
        <p:nvPicPr>
          <p:cNvPr id="6" name="Afbeelding 5" descr="Baanwit.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45000" y="-57600"/>
            <a:ext cx="9234000" cy="812515"/>
          </a:xfrm>
          <a:prstGeom prst="rect">
            <a:avLst/>
          </a:prstGeom>
        </p:spPr>
      </p:pic>
      <p:pic>
        <p:nvPicPr>
          <p:cNvPr id="7" name="Picture 2" descr="Afbeeldingsresultaat voor het leven is makkelijker dan je denkt maar moeilijker als je denkt">
            <a:extLst>
              <a:ext uri="{FF2B5EF4-FFF2-40B4-BE49-F238E27FC236}">
                <a16:creationId xmlns:a16="http://schemas.microsoft.com/office/drawing/2014/main" xmlns="" id="{629DD5F5-CC3C-4CBE-B980-48FF538B878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48756" y="4058632"/>
            <a:ext cx="2799368" cy="279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858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70476" y="568411"/>
            <a:ext cx="8577647" cy="6638246"/>
          </a:xfrm>
          <a:prstGeom prst="rect">
            <a:avLst/>
          </a:prstGeom>
          <a:solidFill>
            <a:srgbClr val="4BA9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nl-NL" sz="2400" dirty="0"/>
          </a:p>
          <a:p>
            <a:endParaRPr lang="nl-NL" sz="2400" dirty="0"/>
          </a:p>
          <a:p>
            <a:r>
              <a:rPr lang="nl-NL" sz="2400" dirty="0"/>
              <a:t>-Voorlichtingsbijeenkomsten</a:t>
            </a:r>
          </a:p>
          <a:p>
            <a:r>
              <a:rPr lang="nl-NL" sz="2400" dirty="0"/>
              <a:t>-Verhuisadviseur/woonconsulent/ouderenadviseur</a:t>
            </a:r>
          </a:p>
          <a:p>
            <a:r>
              <a:rPr lang="nl-NL" sz="2400" dirty="0"/>
              <a:t>-Kijk naar voorzieningen in de buurt</a:t>
            </a:r>
          </a:p>
          <a:p>
            <a:r>
              <a:rPr lang="nl-NL" sz="2400" dirty="0"/>
              <a:t>-’Houd je konvooi op orde’ om eenzaamheid te voorkomen</a:t>
            </a:r>
          </a:p>
          <a:p>
            <a:r>
              <a:rPr lang="nl-NL" sz="2400" dirty="0"/>
              <a:t>-Oriënteren en verkennen is altijd goed</a:t>
            </a:r>
          </a:p>
          <a:p>
            <a:r>
              <a:rPr lang="nl-NL" sz="2400" dirty="0"/>
              <a:t>-Bij verbouwen van badkamer, keuken, tuin alvast nadenken over veiligheid, duurzaamheid en comfort.</a:t>
            </a:r>
          </a:p>
        </p:txBody>
      </p:sp>
      <p:sp>
        <p:nvSpPr>
          <p:cNvPr id="3" name="Tekstvak 2"/>
          <p:cNvSpPr txBox="1"/>
          <p:nvPr/>
        </p:nvSpPr>
        <p:spPr>
          <a:xfrm>
            <a:off x="708453" y="1029099"/>
            <a:ext cx="7741737" cy="600164"/>
          </a:xfrm>
          <a:prstGeom prst="rect">
            <a:avLst/>
          </a:prstGeom>
          <a:noFill/>
        </p:spPr>
        <p:txBody>
          <a:bodyPr wrap="square" rtlCol="0">
            <a:spAutoFit/>
          </a:bodyPr>
          <a:lstStyle/>
          <a:p>
            <a:r>
              <a:rPr lang="nl-NL" sz="3300" dirty="0">
                <a:solidFill>
                  <a:srgbClr val="FFFFFF"/>
                </a:solidFill>
                <a:latin typeface="Bernard MT Condensed"/>
                <a:cs typeface="Bernard MT Condensed"/>
              </a:rPr>
              <a:t>Oud worden? Begin er jong mee!</a:t>
            </a:r>
          </a:p>
        </p:txBody>
      </p:sp>
      <p:sp>
        <p:nvSpPr>
          <p:cNvPr id="4" name="Tekstvak 3"/>
          <p:cNvSpPr txBox="1"/>
          <p:nvPr/>
        </p:nvSpPr>
        <p:spPr>
          <a:xfrm>
            <a:off x="525388" y="2047432"/>
            <a:ext cx="8348135" cy="646331"/>
          </a:xfrm>
          <a:prstGeom prst="rect">
            <a:avLst/>
          </a:prstGeom>
          <a:noFill/>
        </p:spPr>
        <p:txBody>
          <a:bodyPr wrap="square" rtlCol="0">
            <a:spAutoFit/>
          </a:bodyPr>
          <a:lstStyle/>
          <a:p>
            <a:endParaRPr lang="nl-NL" sz="1200" dirty="0"/>
          </a:p>
          <a:p>
            <a:endParaRPr lang="nl-NL" sz="1200" dirty="0"/>
          </a:p>
          <a:p>
            <a:endParaRPr lang="nl-NL" sz="1200" dirty="0"/>
          </a:p>
        </p:txBody>
      </p:sp>
      <p:pic>
        <p:nvPicPr>
          <p:cNvPr id="6" name="Afbeelding 5" descr="Baanwit.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45000" y="-57600"/>
            <a:ext cx="9234000" cy="812515"/>
          </a:xfrm>
          <a:prstGeom prst="rect">
            <a:avLst/>
          </a:prstGeom>
        </p:spPr>
      </p:pic>
      <p:pic>
        <p:nvPicPr>
          <p:cNvPr id="8" name="Afbeelding 7">
            <a:extLst>
              <a:ext uri="{FF2B5EF4-FFF2-40B4-BE49-F238E27FC236}">
                <a16:creationId xmlns:a16="http://schemas.microsoft.com/office/drawing/2014/main" xmlns="" id="{A05DE21B-154E-4B14-8D8B-0C386886F9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1994" y="1567286"/>
            <a:ext cx="2410896" cy="1606621"/>
          </a:xfrm>
          <a:prstGeom prst="rect">
            <a:avLst/>
          </a:prstGeom>
        </p:spPr>
      </p:pic>
    </p:spTree>
    <p:extLst>
      <p:ext uri="{BB962C8B-B14F-4D97-AF65-F5344CB8AC3E}">
        <p14:creationId xmlns:p14="http://schemas.microsoft.com/office/powerpoint/2010/main" val="3622136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57666" y="502509"/>
            <a:ext cx="8790458" cy="6704148"/>
          </a:xfrm>
          <a:prstGeom prst="rect">
            <a:avLst/>
          </a:prstGeom>
          <a:solidFill>
            <a:srgbClr val="4BA9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2400" dirty="0">
                <a:hlinkClick r:id="rId2"/>
              </a:rPr>
              <a:t>www.woonz.nl</a:t>
            </a:r>
            <a:endParaRPr lang="nl-NL" sz="2400" dirty="0"/>
          </a:p>
          <a:p>
            <a:r>
              <a:rPr lang="nl-NL" sz="2400" dirty="0">
                <a:hlinkClick r:id="rId3"/>
              </a:rPr>
              <a:t>www.alleszelf.nl</a:t>
            </a:r>
            <a:endParaRPr lang="nl-NL" sz="2400" dirty="0"/>
          </a:p>
          <a:p>
            <a:r>
              <a:rPr lang="nl-NL" sz="2400" dirty="0">
                <a:hlinkClick r:id="rId4"/>
              </a:rPr>
              <a:t>www.langerthuisineigenhuis.com</a:t>
            </a:r>
            <a:endParaRPr lang="nl-NL" sz="2400" dirty="0"/>
          </a:p>
          <a:p>
            <a:r>
              <a:rPr lang="nl-NL" sz="2400" dirty="0">
                <a:hlinkClick r:id="rId5"/>
              </a:rPr>
              <a:t>www.langzultuwonen.nl</a:t>
            </a:r>
            <a:endParaRPr lang="nl-NL" sz="2400" dirty="0"/>
          </a:p>
          <a:p>
            <a:r>
              <a:rPr lang="nl-NL" sz="2400" dirty="0">
                <a:hlinkClick r:id="rId6"/>
              </a:rPr>
              <a:t>https://www.huistest.nl/</a:t>
            </a:r>
            <a:endParaRPr lang="nl-NL" sz="2400" dirty="0"/>
          </a:p>
          <a:p>
            <a:r>
              <a:rPr lang="nl-NL" sz="2400" dirty="0">
                <a:hlinkClick r:id="rId7"/>
              </a:rPr>
              <a:t>https://www.svn.nl/particulieren/lening/blijverslening#</a:t>
            </a:r>
            <a:endParaRPr lang="nl-NL" sz="2400" dirty="0"/>
          </a:p>
          <a:p>
            <a:r>
              <a:rPr lang="nl-NL" sz="2400" dirty="0">
                <a:hlinkClick r:id="rId8"/>
              </a:rPr>
              <a:t>https://www.beteroud.nl/zelfstandig-wonen/infographic-veilig-thuis</a:t>
            </a:r>
            <a:endParaRPr lang="nl-NL" sz="2400" dirty="0"/>
          </a:p>
          <a:p>
            <a:r>
              <a:rPr lang="nl-NL" sz="2400" u="sng" dirty="0">
                <a:hlinkClick r:id="rId9"/>
              </a:rPr>
              <a:t>https://wonenmetgemak.nl/</a:t>
            </a:r>
            <a:endParaRPr lang="nl-NL" sz="2400" dirty="0"/>
          </a:p>
          <a:p>
            <a:r>
              <a:rPr lang="nl-NL" sz="2400" u="sng" dirty="0">
                <a:hlinkClick r:id="rId10"/>
              </a:rPr>
              <a:t>https://www.veiligheid.nl/valpreventie/voorlichtingsmateriaal/brochure-voorkom-vallen</a:t>
            </a:r>
            <a:endParaRPr lang="nl-NL" sz="2400" dirty="0"/>
          </a:p>
          <a:p>
            <a:r>
              <a:rPr lang="nl-NL" sz="2400" u="sng" dirty="0">
                <a:hlinkClick r:id="rId11"/>
              </a:rPr>
              <a:t>https://www.hulpmiddelenwijzer.nl</a:t>
            </a:r>
            <a:r>
              <a:rPr lang="nl-NL" sz="2400" u="sng" dirty="0"/>
              <a:t/>
            </a:r>
            <a:br>
              <a:rPr lang="nl-NL" sz="2400" u="sng" dirty="0"/>
            </a:br>
            <a:r>
              <a:rPr lang="nl-NL" sz="2400" dirty="0">
                <a:latin typeface="Calibri" panose="020F0502020204030204" pitchFamily="34" charset="0"/>
                <a:ea typeface="Calibri" panose="020F0502020204030204" pitchFamily="34" charset="0"/>
                <a:cs typeface="Times New Roman" panose="02020603050405020304" pitchFamily="18" charset="0"/>
              </a:rPr>
              <a:t>https://www.eenzaam.nl/hulp-en-advies/tips-om-eenzaamheid-te-verminderen</a:t>
            </a:r>
          </a:p>
          <a:p>
            <a:endParaRPr lang="nl-NL" sz="2400" dirty="0"/>
          </a:p>
        </p:txBody>
      </p:sp>
      <p:sp>
        <p:nvSpPr>
          <p:cNvPr id="3" name="Tekstvak 2"/>
          <p:cNvSpPr txBox="1"/>
          <p:nvPr/>
        </p:nvSpPr>
        <p:spPr>
          <a:xfrm>
            <a:off x="499989" y="675503"/>
            <a:ext cx="7950202" cy="600164"/>
          </a:xfrm>
          <a:prstGeom prst="rect">
            <a:avLst/>
          </a:prstGeom>
          <a:noFill/>
        </p:spPr>
        <p:txBody>
          <a:bodyPr wrap="square" rtlCol="0">
            <a:spAutoFit/>
          </a:bodyPr>
          <a:lstStyle/>
          <a:p>
            <a:r>
              <a:rPr lang="nl-NL" sz="3300" dirty="0">
                <a:solidFill>
                  <a:srgbClr val="FFFFFF"/>
                </a:solidFill>
                <a:latin typeface="Bernard MT Condensed"/>
                <a:cs typeface="Bernard MT Condensed"/>
              </a:rPr>
              <a:t>Interessante sites:</a:t>
            </a:r>
          </a:p>
        </p:txBody>
      </p:sp>
      <p:sp>
        <p:nvSpPr>
          <p:cNvPr id="4" name="Tekstvak 3"/>
          <p:cNvSpPr txBox="1"/>
          <p:nvPr/>
        </p:nvSpPr>
        <p:spPr>
          <a:xfrm>
            <a:off x="499988" y="2047432"/>
            <a:ext cx="8348135" cy="646331"/>
          </a:xfrm>
          <a:prstGeom prst="rect">
            <a:avLst/>
          </a:prstGeom>
          <a:noFill/>
        </p:spPr>
        <p:txBody>
          <a:bodyPr wrap="square" rtlCol="0">
            <a:spAutoFit/>
          </a:bodyPr>
          <a:lstStyle/>
          <a:p>
            <a:endParaRPr lang="nl-NL" sz="1200" dirty="0"/>
          </a:p>
          <a:p>
            <a:endParaRPr lang="nl-NL" sz="1200" dirty="0"/>
          </a:p>
          <a:p>
            <a:endParaRPr lang="nl-NL" sz="1200" dirty="0"/>
          </a:p>
        </p:txBody>
      </p:sp>
      <p:pic>
        <p:nvPicPr>
          <p:cNvPr id="6" name="Afbeelding 5" descr="Baanwit.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2"/>
              <a:stretch>
                <a:fillRect/>
              </a:stretch>
            </p:blipFill>
          </mc:Choice>
          <mc:Fallback>
            <p:blipFill>
              <a:blip r:embed="rId13"/>
              <a:stretch>
                <a:fillRect/>
              </a:stretch>
            </p:blipFill>
          </mc:Fallback>
        </mc:AlternateContent>
        <p:spPr>
          <a:xfrm>
            <a:off x="-45000" y="-57600"/>
            <a:ext cx="9234000" cy="812515"/>
          </a:xfrm>
          <a:prstGeom prst="rect">
            <a:avLst/>
          </a:prstGeom>
        </p:spPr>
      </p:pic>
      <p:pic>
        <p:nvPicPr>
          <p:cNvPr id="7" name="Afbeelding 6">
            <a:extLst>
              <a:ext uri="{FF2B5EF4-FFF2-40B4-BE49-F238E27FC236}">
                <a16:creationId xmlns:a16="http://schemas.microsoft.com/office/drawing/2014/main" xmlns="" id="{5253F8E5-B793-4C8F-976F-1C0A53677ED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38796" y="1275667"/>
            <a:ext cx="2611395" cy="1642387"/>
          </a:xfrm>
          <a:prstGeom prst="rect">
            <a:avLst/>
          </a:prstGeom>
        </p:spPr>
      </p:pic>
    </p:spTree>
    <p:extLst>
      <p:ext uri="{BB962C8B-B14F-4D97-AF65-F5344CB8AC3E}">
        <p14:creationId xmlns:p14="http://schemas.microsoft.com/office/powerpoint/2010/main" val="378119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70476" y="533631"/>
            <a:ext cx="8577647" cy="6638246"/>
          </a:xfrm>
          <a:prstGeom prst="rect">
            <a:avLst/>
          </a:prstGeom>
          <a:solidFill>
            <a:srgbClr val="4BA9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endParaRPr lang="nl-NL" sz="2400" dirty="0">
              <a:solidFill>
                <a:schemeClr val="tx1"/>
              </a:solidFill>
            </a:endParaRPr>
          </a:p>
          <a:p>
            <a:pPr marL="342900" indent="-342900">
              <a:buFont typeface="Arial" panose="020B0604020202020204" pitchFamily="34" charset="0"/>
              <a:buChar char="•"/>
            </a:pPr>
            <a:endParaRPr lang="nl-NL" sz="2400" dirty="0">
              <a:solidFill>
                <a:schemeClr val="tx1"/>
              </a:solidFill>
            </a:endParaRPr>
          </a:p>
          <a:p>
            <a:pPr marL="342900" indent="-342900">
              <a:buFont typeface="Arial" panose="020B0604020202020204" pitchFamily="34" charset="0"/>
              <a:buChar char="•"/>
            </a:pPr>
            <a:endParaRPr lang="nl-NL" sz="2400" dirty="0">
              <a:solidFill>
                <a:schemeClr val="tx1"/>
              </a:solidFill>
            </a:endParaRPr>
          </a:p>
        </p:txBody>
      </p:sp>
      <p:sp>
        <p:nvSpPr>
          <p:cNvPr id="3" name="Tekstvak 2"/>
          <p:cNvSpPr txBox="1"/>
          <p:nvPr/>
        </p:nvSpPr>
        <p:spPr>
          <a:xfrm>
            <a:off x="708453" y="1029099"/>
            <a:ext cx="7741737" cy="600164"/>
          </a:xfrm>
          <a:prstGeom prst="rect">
            <a:avLst/>
          </a:prstGeom>
          <a:noFill/>
        </p:spPr>
        <p:txBody>
          <a:bodyPr wrap="square" rtlCol="0">
            <a:spAutoFit/>
          </a:bodyPr>
          <a:lstStyle/>
          <a:p>
            <a:r>
              <a:rPr lang="nl-NL" sz="3300" dirty="0">
                <a:solidFill>
                  <a:srgbClr val="FFFFFF"/>
                </a:solidFill>
                <a:latin typeface="Bernard MT Condensed"/>
                <a:cs typeface="Bernard MT Condensed"/>
              </a:rPr>
              <a:t>Hoe word ik 100?</a:t>
            </a:r>
          </a:p>
        </p:txBody>
      </p:sp>
      <p:sp>
        <p:nvSpPr>
          <p:cNvPr id="4" name="Tekstvak 3"/>
          <p:cNvSpPr txBox="1"/>
          <p:nvPr/>
        </p:nvSpPr>
        <p:spPr>
          <a:xfrm>
            <a:off x="499988" y="2047432"/>
            <a:ext cx="8348135" cy="2234458"/>
          </a:xfrm>
          <a:prstGeom prst="rect">
            <a:avLst/>
          </a:prstGeom>
          <a:noFill/>
        </p:spPr>
        <p:txBody>
          <a:bodyPr wrap="square" rtlCol="0">
            <a:spAutoFit/>
          </a:bodyPr>
          <a:lstStyle/>
          <a:p>
            <a:pPr marL="342900" lvl="0" indent="-342900">
              <a:spcBef>
                <a:spcPct val="20000"/>
              </a:spcBef>
              <a:buFont typeface="Arial" panose="020B0604020202020204" pitchFamily="34" charset="0"/>
              <a:buChar char="•"/>
            </a:pPr>
            <a:r>
              <a:rPr lang="nl-NL" sz="2400" dirty="0">
                <a:solidFill>
                  <a:prstClr val="black"/>
                </a:solidFill>
              </a:rPr>
              <a:t>Blijf nieuwsgierig</a:t>
            </a:r>
          </a:p>
          <a:p>
            <a:pPr marL="342900" lvl="0" indent="-342900">
              <a:spcBef>
                <a:spcPct val="20000"/>
              </a:spcBef>
              <a:buFont typeface="Arial" panose="020B0604020202020204" pitchFamily="34" charset="0"/>
              <a:buChar char="•"/>
            </a:pPr>
            <a:r>
              <a:rPr lang="nl-NL" sz="2400" dirty="0">
                <a:solidFill>
                  <a:prstClr val="black"/>
                </a:solidFill>
              </a:rPr>
              <a:t>Wees eigenwijs</a:t>
            </a:r>
          </a:p>
          <a:p>
            <a:pPr marL="342900" lvl="0" indent="-342900">
              <a:spcBef>
                <a:spcPct val="20000"/>
              </a:spcBef>
              <a:buFont typeface="Arial" panose="020B0604020202020204" pitchFamily="34" charset="0"/>
              <a:buChar char="•"/>
            </a:pPr>
            <a:r>
              <a:rPr lang="nl-NL" sz="2400" dirty="0">
                <a:solidFill>
                  <a:prstClr val="black"/>
                </a:solidFill>
              </a:rPr>
              <a:t>Zoek activiteiten</a:t>
            </a:r>
          </a:p>
          <a:p>
            <a:pPr marL="342900" lvl="0" indent="-342900">
              <a:spcBef>
                <a:spcPct val="20000"/>
              </a:spcBef>
              <a:buFont typeface="Arial" panose="020B0604020202020204" pitchFamily="34" charset="0"/>
              <a:buChar char="•"/>
            </a:pPr>
            <a:r>
              <a:rPr lang="nl-NL" sz="2400" dirty="0">
                <a:solidFill>
                  <a:prstClr val="black"/>
                </a:solidFill>
              </a:rPr>
              <a:t>Houd je netwerk op orde</a:t>
            </a:r>
          </a:p>
          <a:p>
            <a:pPr marL="342900" lvl="0" indent="-342900">
              <a:spcBef>
                <a:spcPct val="20000"/>
              </a:spcBef>
              <a:buFont typeface="Arial" panose="020B0604020202020204" pitchFamily="34" charset="0"/>
              <a:buChar char="•"/>
            </a:pPr>
            <a:r>
              <a:rPr lang="nl-NL" sz="2400" dirty="0">
                <a:solidFill>
                  <a:prstClr val="black"/>
                </a:solidFill>
              </a:rPr>
              <a:t>Heb humor</a:t>
            </a:r>
          </a:p>
        </p:txBody>
      </p:sp>
      <p:pic>
        <p:nvPicPr>
          <p:cNvPr id="6" name="Afbeelding 5" descr="Baanwit.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45000" y="-57600"/>
            <a:ext cx="9234000" cy="812515"/>
          </a:xfrm>
          <a:prstGeom prst="rect">
            <a:avLst/>
          </a:prstGeom>
        </p:spPr>
      </p:pic>
      <p:pic>
        <p:nvPicPr>
          <p:cNvPr id="8" name="Afbeelding 7">
            <a:extLst>
              <a:ext uri="{FF2B5EF4-FFF2-40B4-BE49-F238E27FC236}">
                <a16:creationId xmlns:a16="http://schemas.microsoft.com/office/drawing/2014/main" xmlns="" id="{E3CDF34D-822D-4E8B-9A77-90F7D87703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40000">
            <a:off x="5150944" y="2903766"/>
            <a:ext cx="2545903" cy="3592586"/>
          </a:xfrm>
          <a:prstGeom prst="rect">
            <a:avLst/>
          </a:prstGeom>
        </p:spPr>
      </p:pic>
    </p:spTree>
    <p:extLst>
      <p:ext uri="{BB962C8B-B14F-4D97-AF65-F5344CB8AC3E}">
        <p14:creationId xmlns:p14="http://schemas.microsoft.com/office/powerpoint/2010/main" val="1803278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Baangroen.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45000" y="-57150"/>
            <a:ext cx="9234000" cy="812515"/>
          </a:xfrm>
          <a:prstGeom prst="rect">
            <a:avLst/>
          </a:prstGeom>
        </p:spPr>
      </p:pic>
      <p:sp>
        <p:nvSpPr>
          <p:cNvPr id="5" name="Tekstvak 4"/>
          <p:cNvSpPr txBox="1"/>
          <p:nvPr/>
        </p:nvSpPr>
        <p:spPr>
          <a:xfrm>
            <a:off x="4157134" y="1351132"/>
            <a:ext cx="8348134" cy="600164"/>
          </a:xfrm>
          <a:prstGeom prst="rect">
            <a:avLst/>
          </a:prstGeom>
          <a:noFill/>
        </p:spPr>
        <p:txBody>
          <a:bodyPr wrap="square" rtlCol="0">
            <a:spAutoFit/>
          </a:bodyPr>
          <a:lstStyle/>
          <a:p>
            <a:r>
              <a:rPr lang="nl-NL" sz="3300" dirty="0">
                <a:solidFill>
                  <a:srgbClr val="FFFFFF"/>
                </a:solidFill>
                <a:latin typeface="Bernard MT Condensed"/>
                <a:cs typeface="Bernard MT Condensed"/>
              </a:rPr>
              <a:t>eer weten?</a:t>
            </a:r>
          </a:p>
        </p:txBody>
      </p:sp>
      <p:sp>
        <p:nvSpPr>
          <p:cNvPr id="7" name="Tekstvak 6"/>
          <p:cNvSpPr txBox="1"/>
          <p:nvPr/>
        </p:nvSpPr>
        <p:spPr>
          <a:xfrm>
            <a:off x="2669059" y="1079157"/>
            <a:ext cx="5573465" cy="3293209"/>
          </a:xfrm>
          <a:prstGeom prst="rect">
            <a:avLst/>
          </a:prstGeom>
          <a:noFill/>
        </p:spPr>
        <p:txBody>
          <a:bodyPr wrap="square" rtlCol="0">
            <a:spAutoFit/>
          </a:bodyPr>
          <a:lstStyle/>
          <a:p>
            <a:r>
              <a:rPr lang="nl-NL" sz="2400" dirty="0"/>
              <a:t>Niet de jongere is te benijden maar de oudere die goed geleefd heeft. De jongere zwalkt maar wat door het leven, gelooft nu eens dit en dan weer dat. De oudere bevindt zich in een veilige haven, zeker van zijn ware geluk.</a:t>
            </a:r>
            <a:br>
              <a:rPr lang="nl-NL" sz="2400" dirty="0"/>
            </a:br>
            <a:r>
              <a:rPr lang="nl-NL" sz="2400" dirty="0"/>
              <a:t/>
            </a:r>
            <a:br>
              <a:rPr lang="nl-NL" sz="2400" dirty="0"/>
            </a:br>
            <a:r>
              <a:rPr lang="nl-NL" sz="2400" dirty="0"/>
              <a:t>- </a:t>
            </a:r>
            <a:r>
              <a:rPr lang="nl-NL" sz="2400" dirty="0" err="1"/>
              <a:t>Epicurus</a:t>
            </a:r>
            <a:endParaRPr lang="nl-NL" sz="2400" dirty="0"/>
          </a:p>
          <a:p>
            <a:endParaRPr lang="nl-NL" sz="2400" b="1" baseline="30000" dirty="0">
              <a:solidFill>
                <a:srgbClr val="4BA99B"/>
              </a:solidFill>
              <a:latin typeface="Calibri"/>
              <a:cs typeface="Calibri"/>
            </a:endParaRPr>
          </a:p>
        </p:txBody>
      </p:sp>
      <p:pic>
        <p:nvPicPr>
          <p:cNvPr id="13" name="Afbeelding 12">
            <a:extLst>
              <a:ext uri="{FF2B5EF4-FFF2-40B4-BE49-F238E27FC236}">
                <a16:creationId xmlns:a16="http://schemas.microsoft.com/office/drawing/2014/main" xmlns="" id="{6B01475D-EFCD-493E-9C1C-AC974AFA3D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804" y="1157781"/>
            <a:ext cx="2193347" cy="35010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Baangroen.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45000" y="-57150"/>
            <a:ext cx="9234000" cy="812515"/>
          </a:xfrm>
          <a:prstGeom prst="rect">
            <a:avLst/>
          </a:prstGeom>
        </p:spPr>
      </p:pic>
      <p:sp>
        <p:nvSpPr>
          <p:cNvPr id="3" name="Rechthoek 2"/>
          <p:cNvSpPr/>
          <p:nvPr/>
        </p:nvSpPr>
        <p:spPr>
          <a:xfrm>
            <a:off x="5878816" y="1804085"/>
            <a:ext cx="2611150" cy="137973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4" name="Tekstvak 3"/>
          <p:cNvSpPr txBox="1"/>
          <p:nvPr/>
        </p:nvSpPr>
        <p:spPr>
          <a:xfrm>
            <a:off x="6151444" y="744428"/>
            <a:ext cx="2423507" cy="2400657"/>
          </a:xfrm>
          <a:prstGeom prst="rect">
            <a:avLst/>
          </a:prstGeom>
          <a:noFill/>
        </p:spPr>
        <p:txBody>
          <a:bodyPr wrap="square" rtlCol="0">
            <a:spAutoFit/>
          </a:bodyPr>
          <a:lstStyle/>
          <a:p>
            <a:r>
              <a:rPr lang="nl-NL" sz="1000" cap="small" dirty="0">
                <a:solidFill>
                  <a:schemeClr val="bg1"/>
                </a:solidFill>
              </a:rPr>
              <a:t>In dit vak kun je een afbeelding invoegen. Eenmaal ingevoegd, kan dit tekstkader verwijderd worden. </a:t>
            </a:r>
            <a:r>
              <a:rPr lang="nl-NL" sz="1000" dirty="0">
                <a:solidFill>
                  <a:schemeClr val="bg1"/>
                </a:solidFill>
              </a:rPr>
              <a:t/>
            </a:r>
            <a:br>
              <a:rPr lang="nl-NL" sz="1000" dirty="0">
                <a:solidFill>
                  <a:schemeClr val="bg1"/>
                </a:solidFill>
              </a:rPr>
            </a:br>
            <a:r>
              <a:rPr lang="nl-NL" sz="1000" dirty="0">
                <a:solidFill>
                  <a:schemeClr val="bg1"/>
                </a:solidFill>
              </a:rPr>
              <a:t/>
            </a:r>
            <a:br>
              <a:rPr lang="nl-NL" sz="1000" dirty="0">
                <a:solidFill>
                  <a:schemeClr val="bg1"/>
                </a:solidFill>
              </a:rPr>
            </a:br>
            <a:r>
              <a:rPr lang="nl-NL" sz="1000" cap="small" dirty="0">
                <a:solidFill>
                  <a:schemeClr val="bg1"/>
                </a:solidFill>
              </a:rPr>
              <a:t>Hoe voeg je een afbeelding in binnen dit vak? </a:t>
            </a:r>
            <a:br>
              <a:rPr lang="nl-NL" sz="1000" cap="small" dirty="0">
                <a:solidFill>
                  <a:schemeClr val="bg1"/>
                </a:solidFill>
              </a:rPr>
            </a:br>
            <a:r>
              <a:rPr lang="nl-NL" sz="1000" cap="small" dirty="0">
                <a:solidFill>
                  <a:schemeClr val="bg1"/>
                </a:solidFill>
              </a:rPr>
              <a:t/>
            </a:r>
            <a:br>
              <a:rPr lang="nl-NL" sz="1000" cap="small" dirty="0">
                <a:solidFill>
                  <a:schemeClr val="bg1"/>
                </a:solidFill>
              </a:rPr>
            </a:br>
            <a:r>
              <a:rPr lang="nl-NL" sz="1000" cap="small" dirty="0">
                <a:solidFill>
                  <a:schemeClr val="bg1"/>
                </a:solidFill>
              </a:rPr>
              <a:t>1. Klik met je rechter muisknop op het grijze vak.</a:t>
            </a:r>
          </a:p>
          <a:p>
            <a:r>
              <a:rPr lang="nl-NL" sz="1000" cap="small" dirty="0">
                <a:solidFill>
                  <a:schemeClr val="bg1"/>
                </a:solidFill>
              </a:rPr>
              <a:t>2. Klik op ‘vorm opmaken’.</a:t>
            </a:r>
          </a:p>
          <a:p>
            <a:r>
              <a:rPr lang="nl-NL" sz="1000" cap="small" dirty="0">
                <a:solidFill>
                  <a:schemeClr val="bg1"/>
                </a:solidFill>
              </a:rPr>
              <a:t>3. Klik op ‘vulling’ </a:t>
            </a:r>
          </a:p>
          <a:p>
            <a:r>
              <a:rPr lang="nl-NL" sz="1000" cap="small" dirty="0">
                <a:solidFill>
                  <a:schemeClr val="bg1"/>
                </a:solidFill>
              </a:rPr>
              <a:t>4. Klik op ‘afbeelding’</a:t>
            </a:r>
          </a:p>
          <a:p>
            <a:r>
              <a:rPr lang="nl-NL" sz="1000" cap="small" dirty="0">
                <a:solidFill>
                  <a:schemeClr val="bg1"/>
                </a:solidFill>
              </a:rPr>
              <a:t>5. Klik op ‘afbeelding kiezen’ </a:t>
            </a:r>
          </a:p>
          <a:p>
            <a:r>
              <a:rPr lang="nl-NL" sz="1000" cap="small" dirty="0">
                <a:solidFill>
                  <a:schemeClr val="bg1"/>
                </a:solidFill>
              </a:rPr>
              <a:t>6. Selecteer op je eigen computer of laptop de afbeelding</a:t>
            </a:r>
          </a:p>
          <a:p>
            <a:r>
              <a:rPr lang="nl-NL" sz="1000" cap="small" dirty="0">
                <a:solidFill>
                  <a:schemeClr val="bg1"/>
                </a:solidFill>
              </a:rPr>
              <a:t>7. Klik op ‘</a:t>
            </a:r>
            <a:r>
              <a:rPr lang="nl-NL" sz="1000" cap="small" dirty="0" err="1">
                <a:solidFill>
                  <a:schemeClr val="bg1"/>
                </a:solidFill>
              </a:rPr>
              <a:t>ok</a:t>
            </a:r>
            <a:r>
              <a:rPr lang="nl-NL" sz="1000" cap="small" dirty="0">
                <a:solidFill>
                  <a:schemeClr val="bg1"/>
                </a:solidFill>
              </a:rPr>
              <a:t>’ </a:t>
            </a:r>
          </a:p>
        </p:txBody>
      </p:sp>
      <p:sp>
        <p:nvSpPr>
          <p:cNvPr id="5" name="Rechthoek 4"/>
          <p:cNvSpPr/>
          <p:nvPr/>
        </p:nvSpPr>
        <p:spPr>
          <a:xfrm>
            <a:off x="5878816" y="3984406"/>
            <a:ext cx="2342546" cy="212916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ekstvak 6"/>
          <p:cNvSpPr txBox="1"/>
          <p:nvPr/>
        </p:nvSpPr>
        <p:spPr>
          <a:xfrm>
            <a:off x="6151444" y="3879699"/>
            <a:ext cx="2423507" cy="2400657"/>
          </a:xfrm>
          <a:prstGeom prst="rect">
            <a:avLst/>
          </a:prstGeom>
          <a:noFill/>
        </p:spPr>
        <p:txBody>
          <a:bodyPr wrap="square" rtlCol="0">
            <a:spAutoFit/>
          </a:bodyPr>
          <a:lstStyle/>
          <a:p>
            <a:r>
              <a:rPr lang="nl-NL" sz="1000" cap="small" dirty="0">
                <a:solidFill>
                  <a:schemeClr val="bg1"/>
                </a:solidFill>
              </a:rPr>
              <a:t>In dit vak kun je een afbeelding invoegen. Eenmaal ingevoegd, kan dit tekstkader verwijderd worden. </a:t>
            </a:r>
            <a:r>
              <a:rPr lang="nl-NL" sz="1000" dirty="0">
                <a:solidFill>
                  <a:schemeClr val="bg1"/>
                </a:solidFill>
              </a:rPr>
              <a:t/>
            </a:r>
            <a:br>
              <a:rPr lang="nl-NL" sz="1000" dirty="0">
                <a:solidFill>
                  <a:schemeClr val="bg1"/>
                </a:solidFill>
              </a:rPr>
            </a:br>
            <a:r>
              <a:rPr lang="nl-NL" sz="1000" dirty="0">
                <a:solidFill>
                  <a:schemeClr val="bg1"/>
                </a:solidFill>
              </a:rPr>
              <a:t/>
            </a:r>
            <a:br>
              <a:rPr lang="nl-NL" sz="1000" dirty="0">
                <a:solidFill>
                  <a:schemeClr val="bg1"/>
                </a:solidFill>
              </a:rPr>
            </a:br>
            <a:r>
              <a:rPr lang="nl-NL" sz="1000" cap="small" dirty="0">
                <a:solidFill>
                  <a:schemeClr val="bg1"/>
                </a:solidFill>
              </a:rPr>
              <a:t>Hoe voeg je een afbeelding in binnen dit vak? </a:t>
            </a:r>
            <a:br>
              <a:rPr lang="nl-NL" sz="1000" cap="small" dirty="0">
                <a:solidFill>
                  <a:schemeClr val="bg1"/>
                </a:solidFill>
              </a:rPr>
            </a:br>
            <a:r>
              <a:rPr lang="nl-NL" sz="1000" cap="small" dirty="0">
                <a:solidFill>
                  <a:schemeClr val="bg1"/>
                </a:solidFill>
              </a:rPr>
              <a:t/>
            </a:r>
            <a:br>
              <a:rPr lang="nl-NL" sz="1000" cap="small" dirty="0">
                <a:solidFill>
                  <a:schemeClr val="bg1"/>
                </a:solidFill>
              </a:rPr>
            </a:br>
            <a:r>
              <a:rPr lang="nl-NL" sz="1000" cap="small" dirty="0">
                <a:solidFill>
                  <a:schemeClr val="bg1"/>
                </a:solidFill>
              </a:rPr>
              <a:t>1. Klik met je rechter muisknop op het grijze vak.</a:t>
            </a:r>
          </a:p>
          <a:p>
            <a:r>
              <a:rPr lang="nl-NL" sz="1000" cap="small" dirty="0">
                <a:solidFill>
                  <a:schemeClr val="bg1"/>
                </a:solidFill>
              </a:rPr>
              <a:t>2. Klik op ‘vorm opmaken’.</a:t>
            </a:r>
          </a:p>
          <a:p>
            <a:r>
              <a:rPr lang="nl-NL" sz="1000" cap="small" dirty="0">
                <a:solidFill>
                  <a:schemeClr val="bg1"/>
                </a:solidFill>
              </a:rPr>
              <a:t>3. Klik op ‘vulling’ </a:t>
            </a:r>
          </a:p>
          <a:p>
            <a:r>
              <a:rPr lang="nl-NL" sz="1000" cap="small" dirty="0">
                <a:solidFill>
                  <a:schemeClr val="bg1"/>
                </a:solidFill>
              </a:rPr>
              <a:t>4. Klik op ‘afbeelding’</a:t>
            </a:r>
          </a:p>
          <a:p>
            <a:r>
              <a:rPr lang="nl-NL" sz="1000" cap="small" dirty="0">
                <a:solidFill>
                  <a:schemeClr val="bg1"/>
                </a:solidFill>
              </a:rPr>
              <a:t>5. Klik op ‘afbeelding kiezen’ </a:t>
            </a:r>
          </a:p>
          <a:p>
            <a:r>
              <a:rPr lang="nl-NL" sz="1000" cap="small" dirty="0">
                <a:solidFill>
                  <a:schemeClr val="bg1"/>
                </a:solidFill>
              </a:rPr>
              <a:t>6. Selecteer op je eigen computer of laptop de afbeelding</a:t>
            </a:r>
          </a:p>
          <a:p>
            <a:r>
              <a:rPr lang="nl-NL" sz="1000" cap="small" dirty="0">
                <a:solidFill>
                  <a:schemeClr val="bg1"/>
                </a:solidFill>
              </a:rPr>
              <a:t>7. Klik op ‘</a:t>
            </a:r>
            <a:r>
              <a:rPr lang="nl-NL" sz="1000" cap="small" dirty="0" err="1">
                <a:solidFill>
                  <a:schemeClr val="bg1"/>
                </a:solidFill>
              </a:rPr>
              <a:t>ok</a:t>
            </a:r>
            <a:r>
              <a:rPr lang="nl-NL" sz="1000" cap="small" dirty="0">
                <a:solidFill>
                  <a:schemeClr val="bg1"/>
                </a:solidFill>
              </a:rPr>
              <a:t>’ </a:t>
            </a:r>
          </a:p>
        </p:txBody>
      </p:sp>
      <p:sp>
        <p:nvSpPr>
          <p:cNvPr id="9" name="Tekstvak 8"/>
          <p:cNvSpPr txBox="1"/>
          <p:nvPr/>
        </p:nvSpPr>
        <p:spPr>
          <a:xfrm>
            <a:off x="423333" y="1075266"/>
            <a:ext cx="5088467" cy="600164"/>
          </a:xfrm>
          <a:prstGeom prst="rect">
            <a:avLst/>
          </a:prstGeom>
          <a:noFill/>
        </p:spPr>
        <p:txBody>
          <a:bodyPr wrap="square" rtlCol="0">
            <a:spAutoFit/>
          </a:bodyPr>
          <a:lstStyle/>
          <a:p>
            <a:r>
              <a:rPr lang="nl-NL" sz="3300" dirty="0">
                <a:solidFill>
                  <a:srgbClr val="781574"/>
                </a:solidFill>
                <a:latin typeface="Bernard MT Condensed"/>
                <a:cs typeface="Bernard MT Condensed"/>
              </a:rPr>
              <a:t>Waar woont u straks?</a:t>
            </a:r>
          </a:p>
        </p:txBody>
      </p:sp>
      <p:sp>
        <p:nvSpPr>
          <p:cNvPr id="10" name="Tekstvak 9"/>
          <p:cNvSpPr txBox="1"/>
          <p:nvPr/>
        </p:nvSpPr>
        <p:spPr>
          <a:xfrm>
            <a:off x="654034" y="2345496"/>
            <a:ext cx="5088468" cy="2400657"/>
          </a:xfrm>
          <a:prstGeom prst="rect">
            <a:avLst/>
          </a:prstGeom>
          <a:noFill/>
        </p:spPr>
        <p:txBody>
          <a:bodyPr wrap="square" rtlCol="0">
            <a:spAutoFit/>
          </a:bodyPr>
          <a:lstStyle/>
          <a:p>
            <a:r>
              <a:rPr lang="nl-NL" dirty="0"/>
              <a:t>Als ik 85 ben, woon ik in:</a:t>
            </a:r>
          </a:p>
          <a:p>
            <a:endParaRPr lang="nl-NL" dirty="0"/>
          </a:p>
          <a:p>
            <a:pPr marL="457200" indent="-457200">
              <a:buFont typeface="+mj-lt"/>
              <a:buAutoNum type="alphaUcPeriod"/>
            </a:pPr>
            <a:r>
              <a:rPr lang="nl-NL" dirty="0"/>
              <a:t>Huize Avondzon</a:t>
            </a:r>
          </a:p>
          <a:p>
            <a:pPr marL="457200" indent="-457200">
              <a:buFont typeface="+mj-lt"/>
              <a:buAutoNum type="alphaUcPeriod"/>
            </a:pPr>
            <a:r>
              <a:rPr lang="nl-NL" dirty="0" err="1"/>
              <a:t>Meergeneratie</a:t>
            </a:r>
            <a:r>
              <a:rPr lang="nl-NL" dirty="0"/>
              <a:t> Hof</a:t>
            </a:r>
          </a:p>
          <a:p>
            <a:pPr marL="457200" indent="-457200">
              <a:buFont typeface="+mj-lt"/>
              <a:buAutoNum type="alphaUcPeriod"/>
            </a:pPr>
            <a:r>
              <a:rPr lang="nl-NL" dirty="0"/>
              <a:t>In eigen huis vol technologie</a:t>
            </a:r>
          </a:p>
          <a:p>
            <a:pPr lvl="1">
              <a:buClr>
                <a:srgbClr val="4BA99B"/>
              </a:buClr>
              <a:buFont typeface="Arial"/>
              <a:buChar char="•"/>
            </a:pPr>
            <a:endParaRPr lang="nl-NL" sz="1200" dirty="0"/>
          </a:p>
          <a:p>
            <a:pPr lvl="1">
              <a:buClr>
                <a:srgbClr val="4BA99B"/>
              </a:buClr>
            </a:pPr>
            <a:endParaRPr lang="nl-NL" sz="1200" dirty="0"/>
          </a:p>
          <a:p>
            <a:pPr>
              <a:buClr>
                <a:srgbClr val="4BA99B"/>
              </a:buClr>
            </a:pPr>
            <a:endParaRPr lang="nl-NL" sz="1200" dirty="0"/>
          </a:p>
          <a:p>
            <a:pPr>
              <a:buClr>
                <a:srgbClr val="4BA99B"/>
              </a:buClr>
            </a:pPr>
            <a:endParaRPr lang="nl-NL" sz="1200" dirty="0"/>
          </a:p>
          <a:p>
            <a:pPr marL="685800" lvl="1" indent="-228600">
              <a:buClr>
                <a:srgbClr val="4BA99B"/>
              </a:buClr>
            </a:pPr>
            <a:endParaRPr lang="nl-NL" sz="1200" dirty="0"/>
          </a:p>
        </p:txBody>
      </p:sp>
      <p:pic>
        <p:nvPicPr>
          <p:cNvPr id="12" name="Afbeelding 11">
            <a:extLst>
              <a:ext uri="{FF2B5EF4-FFF2-40B4-BE49-F238E27FC236}">
                <a16:creationId xmlns:a16="http://schemas.microsoft.com/office/drawing/2014/main" xmlns="" id="{9DB32F20-D931-455E-B8CE-F2D9385B73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4528" y="1671307"/>
            <a:ext cx="3103357" cy="2546344"/>
          </a:xfrm>
          <a:prstGeom prst="rect">
            <a:avLst/>
          </a:prstGeom>
        </p:spPr>
      </p:pic>
      <p:pic>
        <p:nvPicPr>
          <p:cNvPr id="13" name="Afbeelding 12">
            <a:extLst>
              <a:ext uri="{FF2B5EF4-FFF2-40B4-BE49-F238E27FC236}">
                <a16:creationId xmlns:a16="http://schemas.microsoft.com/office/drawing/2014/main" xmlns="" id="{4D1DBBF0-365A-49E4-8482-98B7D0FE35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049" y="4165839"/>
            <a:ext cx="3553685" cy="2369123"/>
          </a:xfrm>
          <a:prstGeom prst="rect">
            <a:avLst/>
          </a:prstGeom>
        </p:spPr>
      </p:pic>
      <p:pic>
        <p:nvPicPr>
          <p:cNvPr id="14" name="Picture 2" descr="Afbeeldingsresultaat voor bejaardenhuis">
            <a:hlinkClick r:id="rId6"/>
            <a:extLst>
              <a:ext uri="{FF2B5EF4-FFF2-40B4-BE49-F238E27FC236}">
                <a16:creationId xmlns:a16="http://schemas.microsoft.com/office/drawing/2014/main" xmlns="" id="{AAC1B525-ACEB-4168-AA34-9C3A9D27D2EC}"/>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704528" y="4225579"/>
            <a:ext cx="3079177" cy="23093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Baangroen.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45000" y="-57150"/>
            <a:ext cx="9234000" cy="812515"/>
          </a:xfrm>
          <a:prstGeom prst="rect">
            <a:avLst/>
          </a:prstGeom>
        </p:spPr>
      </p:pic>
      <p:sp>
        <p:nvSpPr>
          <p:cNvPr id="3" name="Tekstvak 2"/>
          <p:cNvSpPr txBox="1"/>
          <p:nvPr/>
        </p:nvSpPr>
        <p:spPr>
          <a:xfrm>
            <a:off x="423333" y="1018756"/>
            <a:ext cx="8348134" cy="600164"/>
          </a:xfrm>
          <a:prstGeom prst="rect">
            <a:avLst/>
          </a:prstGeom>
          <a:noFill/>
        </p:spPr>
        <p:txBody>
          <a:bodyPr wrap="square" rtlCol="0">
            <a:spAutoFit/>
          </a:bodyPr>
          <a:lstStyle/>
          <a:p>
            <a:r>
              <a:rPr lang="nl-NL" sz="3300" dirty="0">
                <a:solidFill>
                  <a:srgbClr val="781574"/>
                </a:solidFill>
                <a:latin typeface="Bernard MT Condensed"/>
                <a:cs typeface="Bernard MT Condensed"/>
              </a:rPr>
              <a:t>Maar waar woon je dan?</a:t>
            </a:r>
          </a:p>
        </p:txBody>
      </p:sp>
      <p:sp>
        <p:nvSpPr>
          <p:cNvPr id="4" name="Tekstvak 3"/>
          <p:cNvSpPr txBox="1"/>
          <p:nvPr/>
        </p:nvSpPr>
        <p:spPr>
          <a:xfrm>
            <a:off x="488149" y="1882311"/>
            <a:ext cx="8251111" cy="3785652"/>
          </a:xfrm>
          <a:prstGeom prst="rect">
            <a:avLst/>
          </a:prstGeom>
          <a:noFill/>
        </p:spPr>
        <p:txBody>
          <a:bodyPr wrap="square" rtlCol="0">
            <a:spAutoFit/>
          </a:bodyPr>
          <a:lstStyle/>
          <a:p>
            <a:r>
              <a:rPr lang="nl-NL" sz="2400" dirty="0"/>
              <a:t>Inhoud Presentatie</a:t>
            </a:r>
          </a:p>
          <a:p>
            <a:pPr marL="342900" indent="-342900">
              <a:buFont typeface="Arial" panose="020B0604020202020204" pitchFamily="34" charset="0"/>
              <a:buChar char="•"/>
            </a:pPr>
            <a:r>
              <a:rPr lang="nl-NL" sz="2400" dirty="0"/>
              <a:t>Trends</a:t>
            </a:r>
          </a:p>
          <a:p>
            <a:pPr marL="342900" indent="-342900">
              <a:buFont typeface="Arial" panose="020B0604020202020204" pitchFamily="34" charset="0"/>
              <a:buChar char="•"/>
            </a:pPr>
            <a:r>
              <a:rPr lang="nl-NL" sz="2400" dirty="0"/>
              <a:t>Wat willen ouderen?</a:t>
            </a:r>
          </a:p>
          <a:p>
            <a:pPr marL="342900" indent="-342900">
              <a:buFont typeface="Arial" panose="020B0604020202020204" pitchFamily="34" charset="0"/>
              <a:buChar char="•"/>
            </a:pPr>
            <a:r>
              <a:rPr lang="nl-NL" sz="2400" dirty="0"/>
              <a:t>Woonvormen, variatie</a:t>
            </a:r>
          </a:p>
          <a:p>
            <a:pPr marL="342900" indent="-342900">
              <a:buFont typeface="Arial" panose="020B0604020202020204" pitchFamily="34" charset="0"/>
              <a:buChar char="•"/>
            </a:pPr>
            <a:r>
              <a:rPr lang="nl-NL" sz="2400" dirty="0"/>
              <a:t>Voorbeeld projecten</a:t>
            </a:r>
          </a:p>
          <a:p>
            <a:pPr marL="342900" indent="-342900">
              <a:buFont typeface="Arial" panose="020B0604020202020204" pitchFamily="34" charset="0"/>
              <a:buChar char="•"/>
            </a:pPr>
            <a:r>
              <a:rPr lang="nl-NL" sz="2400" dirty="0"/>
              <a:t>Uitdagingen</a:t>
            </a:r>
          </a:p>
          <a:p>
            <a:pPr marL="342900" indent="-342900">
              <a:buFont typeface="Arial" panose="020B0604020202020204" pitchFamily="34" charset="0"/>
              <a:buChar char="•"/>
            </a:pPr>
            <a:r>
              <a:rPr lang="nl-NL" sz="2400" dirty="0"/>
              <a:t>Wat kunt u zelf doen?</a:t>
            </a:r>
          </a:p>
          <a:p>
            <a:pPr marL="342900" indent="-342900">
              <a:buFont typeface="Arial" panose="020B0604020202020204" pitchFamily="34" charset="0"/>
              <a:buChar char="•"/>
            </a:pPr>
            <a:r>
              <a:rPr lang="nl-NL" sz="2400" dirty="0"/>
              <a:t>Tips om 100 te worden</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p:txBody>
      </p:sp>
      <p:pic>
        <p:nvPicPr>
          <p:cNvPr id="6" name="Picture 2">
            <a:extLst>
              <a:ext uri="{FF2B5EF4-FFF2-40B4-BE49-F238E27FC236}">
                <a16:creationId xmlns:a16="http://schemas.microsoft.com/office/drawing/2014/main" xmlns="" id="{042AFA96-E6AF-41AD-8EF8-207FA023F1C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203092" y="4815526"/>
            <a:ext cx="2485710" cy="156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descr="Baangroen.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45000" y="-48912"/>
            <a:ext cx="9234000" cy="812515"/>
          </a:xfrm>
          <a:prstGeom prst="rect">
            <a:avLst/>
          </a:prstGeom>
        </p:spPr>
      </p:pic>
      <p:sp>
        <p:nvSpPr>
          <p:cNvPr id="5" name="Rechthoek 4"/>
          <p:cNvSpPr/>
          <p:nvPr/>
        </p:nvSpPr>
        <p:spPr>
          <a:xfrm>
            <a:off x="4086400" y="596603"/>
            <a:ext cx="5167265" cy="579595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ekstvak 6"/>
          <p:cNvSpPr txBox="1"/>
          <p:nvPr/>
        </p:nvSpPr>
        <p:spPr>
          <a:xfrm rot="20945120">
            <a:off x="282933" y="4406278"/>
            <a:ext cx="3554611" cy="1384995"/>
          </a:xfrm>
          <a:prstGeom prst="rect">
            <a:avLst/>
          </a:prstGeom>
          <a:noFill/>
        </p:spPr>
        <p:txBody>
          <a:bodyPr wrap="square" rtlCol="0">
            <a:spAutoFit/>
          </a:bodyPr>
          <a:lstStyle/>
          <a:p>
            <a:r>
              <a:rPr lang="nl-NL" sz="2800" dirty="0">
                <a:solidFill>
                  <a:srgbClr val="781574"/>
                </a:solidFill>
                <a:latin typeface="Bernard MT Condensed"/>
                <a:cs typeface="Bernard MT Condensed"/>
              </a:rPr>
              <a:t>	   </a:t>
            </a:r>
            <a:r>
              <a:rPr lang="nl-NL" sz="2800" dirty="0">
                <a:solidFill>
                  <a:srgbClr val="4BA99B"/>
                </a:solidFill>
                <a:latin typeface="Bernard MT Condensed"/>
                <a:cs typeface="Bernard MT Condensed"/>
              </a:rPr>
              <a:t>De verzorgingshuizen zijn weg….Wat nu??</a:t>
            </a:r>
          </a:p>
        </p:txBody>
      </p:sp>
      <p:sp>
        <p:nvSpPr>
          <p:cNvPr id="11" name="Tekstvak 10"/>
          <p:cNvSpPr txBox="1"/>
          <p:nvPr/>
        </p:nvSpPr>
        <p:spPr>
          <a:xfrm>
            <a:off x="5150708" y="2000332"/>
            <a:ext cx="2669605" cy="2092881"/>
          </a:xfrm>
          <a:prstGeom prst="rect">
            <a:avLst/>
          </a:prstGeom>
          <a:noFill/>
        </p:spPr>
        <p:txBody>
          <a:bodyPr wrap="square" rtlCol="0">
            <a:spAutoFit/>
          </a:bodyPr>
          <a:lstStyle/>
          <a:p>
            <a:r>
              <a:rPr lang="nl-NL" sz="1000" cap="small" dirty="0">
                <a:solidFill>
                  <a:schemeClr val="bg1"/>
                </a:solidFill>
              </a:rPr>
              <a:t>In dit vak kun je een afbeelding invoegen. Eenmaal ingevoegd, kan dit tekstkader verwijderd worden. </a:t>
            </a:r>
            <a:r>
              <a:rPr lang="nl-NL" sz="1000" dirty="0">
                <a:solidFill>
                  <a:schemeClr val="bg1"/>
                </a:solidFill>
              </a:rPr>
              <a:t/>
            </a:r>
            <a:br>
              <a:rPr lang="nl-NL" sz="1000" dirty="0">
                <a:solidFill>
                  <a:schemeClr val="bg1"/>
                </a:solidFill>
              </a:rPr>
            </a:br>
            <a:r>
              <a:rPr lang="nl-NL" sz="1000" dirty="0">
                <a:solidFill>
                  <a:schemeClr val="bg1"/>
                </a:solidFill>
              </a:rPr>
              <a:t/>
            </a:r>
            <a:br>
              <a:rPr lang="nl-NL" sz="1000" dirty="0">
                <a:solidFill>
                  <a:schemeClr val="bg1"/>
                </a:solidFill>
              </a:rPr>
            </a:br>
            <a:r>
              <a:rPr lang="nl-NL" sz="1000" cap="small" dirty="0">
                <a:solidFill>
                  <a:schemeClr val="bg1"/>
                </a:solidFill>
              </a:rPr>
              <a:t>Hoe voeg je een afbeelding in binnen dit vak? </a:t>
            </a:r>
            <a:br>
              <a:rPr lang="nl-NL" sz="1000" cap="small" dirty="0">
                <a:solidFill>
                  <a:schemeClr val="bg1"/>
                </a:solidFill>
              </a:rPr>
            </a:br>
            <a:r>
              <a:rPr lang="nl-NL" sz="1000" cap="small" dirty="0">
                <a:solidFill>
                  <a:schemeClr val="bg1"/>
                </a:solidFill>
              </a:rPr>
              <a:t/>
            </a:r>
            <a:br>
              <a:rPr lang="nl-NL" sz="1000" cap="small" dirty="0">
                <a:solidFill>
                  <a:schemeClr val="bg1"/>
                </a:solidFill>
              </a:rPr>
            </a:br>
            <a:r>
              <a:rPr lang="nl-NL" sz="1000" cap="small" dirty="0">
                <a:solidFill>
                  <a:schemeClr val="bg1"/>
                </a:solidFill>
              </a:rPr>
              <a:t>1. Klik met je rechter muisknop op het grijze vak.</a:t>
            </a:r>
          </a:p>
          <a:p>
            <a:r>
              <a:rPr lang="nl-NL" sz="1000" cap="small" dirty="0">
                <a:solidFill>
                  <a:schemeClr val="bg1"/>
                </a:solidFill>
              </a:rPr>
              <a:t>2. Klik op ‘vorm opmaken’.</a:t>
            </a:r>
          </a:p>
          <a:p>
            <a:r>
              <a:rPr lang="nl-NL" sz="1000" cap="small" dirty="0">
                <a:solidFill>
                  <a:schemeClr val="bg1"/>
                </a:solidFill>
              </a:rPr>
              <a:t>3. Klik op ‘vulling’ </a:t>
            </a:r>
          </a:p>
          <a:p>
            <a:r>
              <a:rPr lang="nl-NL" sz="1000" cap="small" dirty="0">
                <a:solidFill>
                  <a:schemeClr val="bg1"/>
                </a:solidFill>
              </a:rPr>
              <a:t>4. Klik op ‘afbeelding’</a:t>
            </a:r>
          </a:p>
          <a:p>
            <a:r>
              <a:rPr lang="nl-NL" sz="1000" cap="small" dirty="0">
                <a:solidFill>
                  <a:schemeClr val="bg1"/>
                </a:solidFill>
              </a:rPr>
              <a:t>5. Klik op ‘afbeelding kiezen’ </a:t>
            </a:r>
          </a:p>
          <a:p>
            <a:r>
              <a:rPr lang="nl-NL" sz="1000" cap="small" dirty="0">
                <a:solidFill>
                  <a:schemeClr val="bg1"/>
                </a:solidFill>
              </a:rPr>
              <a:t>6. Selecteer op je eigen computer of laptop de afbeelding</a:t>
            </a:r>
          </a:p>
          <a:p>
            <a:r>
              <a:rPr lang="nl-NL" sz="1000" cap="small" dirty="0">
                <a:solidFill>
                  <a:schemeClr val="bg1"/>
                </a:solidFill>
              </a:rPr>
              <a:t>7. Klik op ‘</a:t>
            </a:r>
            <a:r>
              <a:rPr lang="nl-NL" sz="1000" cap="small" dirty="0" err="1">
                <a:solidFill>
                  <a:schemeClr val="bg1"/>
                </a:solidFill>
              </a:rPr>
              <a:t>ok</a:t>
            </a:r>
            <a:r>
              <a:rPr lang="nl-NL" sz="1000" cap="small" dirty="0">
                <a:solidFill>
                  <a:schemeClr val="bg1"/>
                </a:solidFill>
              </a:rPr>
              <a:t>’ </a:t>
            </a:r>
          </a:p>
        </p:txBody>
      </p:sp>
      <p:pic>
        <p:nvPicPr>
          <p:cNvPr id="12" name="Afbeelding 1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730801" y="596603"/>
            <a:ext cx="355600" cy="495300"/>
          </a:xfrm>
          <a:prstGeom prst="rect">
            <a:avLst/>
          </a:prstGeom>
        </p:spPr>
      </p:pic>
      <p:pic>
        <p:nvPicPr>
          <p:cNvPr id="13" name="Afbeelding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rot="20841477">
            <a:off x="320141" y="3574952"/>
            <a:ext cx="843626" cy="746960"/>
          </a:xfrm>
          <a:prstGeom prst="rect">
            <a:avLst/>
          </a:prstGeom>
        </p:spPr>
      </p:pic>
      <p:sp>
        <p:nvSpPr>
          <p:cNvPr id="15" name="Rechthoek 14"/>
          <p:cNvSpPr/>
          <p:nvPr/>
        </p:nvSpPr>
        <p:spPr>
          <a:xfrm flipH="1">
            <a:off x="8810978" y="7076303"/>
            <a:ext cx="654298" cy="15358050"/>
          </a:xfrm>
          <a:prstGeom prst="rect">
            <a:avLst/>
          </a:prstGeom>
        </p:spPr>
        <p:txBody>
          <a:bodyPr wrap="square">
            <a:spAutoFit/>
          </a:bodyPr>
          <a:lstStyle/>
          <a:p>
            <a:r>
              <a:rPr lang="nl-NL" sz="3200" dirty="0">
                <a:hlinkClick r:id="rId8"/>
              </a:rPr>
              <a:t>https://www.youtube.com/watch?time_contine=1&amp;v=3j0F5PI9mdM</a:t>
            </a:r>
            <a:endParaRPr lang="nl-NL" sz="3200" dirty="0"/>
          </a:p>
        </p:txBody>
      </p:sp>
      <p:pic>
        <p:nvPicPr>
          <p:cNvPr id="17" name="Tijdelijke aanduiding voor inhoud 5">
            <a:extLst>
              <a:ext uri="{FF2B5EF4-FFF2-40B4-BE49-F238E27FC236}">
                <a16:creationId xmlns:a16="http://schemas.microsoft.com/office/drawing/2014/main" xmlns="" id="{AA0F3FC4-9E12-494B-884A-6A1F6B7EECC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86401" y="1091903"/>
            <a:ext cx="4724577" cy="3527685"/>
          </a:xfrm>
          <a:prstGeom prst="rect">
            <a:avLst/>
          </a:prstGeom>
        </p:spPr>
      </p:pic>
      <p:sp>
        <p:nvSpPr>
          <p:cNvPr id="2" name="Rechthoek 1">
            <a:extLst>
              <a:ext uri="{FF2B5EF4-FFF2-40B4-BE49-F238E27FC236}">
                <a16:creationId xmlns:a16="http://schemas.microsoft.com/office/drawing/2014/main" xmlns="" id="{D03F8E48-6FDA-4576-B84B-196709885EF5}"/>
              </a:ext>
            </a:extLst>
          </p:cNvPr>
          <p:cNvSpPr/>
          <p:nvPr/>
        </p:nvSpPr>
        <p:spPr>
          <a:xfrm>
            <a:off x="4028634" y="5640202"/>
            <a:ext cx="4572000" cy="646331"/>
          </a:xfrm>
          <a:prstGeom prst="rect">
            <a:avLst/>
          </a:prstGeom>
        </p:spPr>
        <p:txBody>
          <a:bodyPr>
            <a:spAutoFit/>
          </a:bodyPr>
          <a:lstStyle/>
          <a:p>
            <a:r>
              <a:rPr lang="nl-NL" dirty="0">
                <a:hlinkClick r:id="rId8"/>
              </a:rPr>
              <a:t>https://www.youtube.com/watch?time_continue=1&amp;v=3j0F5PI9mdM</a:t>
            </a:r>
            <a:endParaRPr lang="nl-N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49427" y="98854"/>
            <a:ext cx="9045146" cy="6759146"/>
          </a:xfrm>
          <a:prstGeom prst="rect">
            <a:avLst/>
          </a:prstGeom>
          <a:solidFill>
            <a:srgbClr val="4BA9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9" name="Afbeelding 8" descr="Baanwit.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45000" y="-57600"/>
            <a:ext cx="9234000" cy="812515"/>
          </a:xfrm>
          <a:prstGeom prst="rect">
            <a:avLst/>
          </a:prstGeom>
        </p:spPr>
      </p:pic>
      <p:sp>
        <p:nvSpPr>
          <p:cNvPr id="4" name="Rechthoek 3"/>
          <p:cNvSpPr/>
          <p:nvPr/>
        </p:nvSpPr>
        <p:spPr>
          <a:xfrm>
            <a:off x="948266" y="1684867"/>
            <a:ext cx="3970867" cy="292388"/>
          </a:xfrm>
          <a:prstGeom prst="rect">
            <a:avLst/>
          </a:prstGeom>
        </p:spPr>
        <p:txBody>
          <a:bodyPr wrap="square">
            <a:spAutoFit/>
          </a:bodyPr>
          <a:lstStyle/>
          <a:p>
            <a:r>
              <a:rPr lang="nl-NL" sz="1300" cap="small" dirty="0">
                <a:solidFill>
                  <a:schemeClr val="bg1"/>
                </a:solidFill>
              </a:rPr>
              <a:t>H</a:t>
            </a:r>
          </a:p>
        </p:txBody>
      </p:sp>
      <p:pic>
        <p:nvPicPr>
          <p:cNvPr id="8" name="Afbeelding 7">
            <a:extLst>
              <a:ext uri="{FF2B5EF4-FFF2-40B4-BE49-F238E27FC236}">
                <a16:creationId xmlns:a16="http://schemas.microsoft.com/office/drawing/2014/main" xmlns="" id="{F892C52C-CD99-432C-BCE0-4AE58CFB466F}"/>
              </a:ext>
            </a:extLst>
          </p:cNvPr>
          <p:cNvPicPr>
            <a:picLocks noChangeAspect="1"/>
          </p:cNvPicPr>
          <p:nvPr/>
        </p:nvPicPr>
        <p:blipFill>
          <a:blip r:embed="rId4"/>
          <a:stretch>
            <a:fillRect/>
          </a:stretch>
        </p:blipFill>
        <p:spPr>
          <a:xfrm>
            <a:off x="49428" y="1435602"/>
            <a:ext cx="9096902" cy="4009610"/>
          </a:xfrm>
          <a:prstGeom prst="rect">
            <a:avLst/>
          </a:prstGeom>
        </p:spPr>
      </p:pic>
    </p:spTree>
    <p:extLst>
      <p:ext uri="{BB962C8B-B14F-4D97-AF65-F5344CB8AC3E}">
        <p14:creationId xmlns:p14="http://schemas.microsoft.com/office/powerpoint/2010/main" val="613903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p:cNvSpPr/>
          <p:nvPr/>
        </p:nvSpPr>
        <p:spPr>
          <a:xfrm>
            <a:off x="0" y="0"/>
            <a:ext cx="9144000" cy="6858000"/>
          </a:xfrm>
          <a:prstGeom prst="rect">
            <a:avLst/>
          </a:prstGeom>
          <a:solidFill>
            <a:srgbClr val="4BA9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3" name="Afbeelding 12" descr="Baanwit.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45000" y="-57600"/>
            <a:ext cx="9234000" cy="812515"/>
          </a:xfrm>
          <a:prstGeom prst="rect">
            <a:avLst/>
          </a:prstGeom>
        </p:spPr>
      </p:pic>
      <p:sp>
        <p:nvSpPr>
          <p:cNvPr id="5" name="Rechthoek 4"/>
          <p:cNvSpPr/>
          <p:nvPr/>
        </p:nvSpPr>
        <p:spPr>
          <a:xfrm>
            <a:off x="5878815" y="3552091"/>
            <a:ext cx="2858219" cy="298287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ekstvak 6"/>
          <p:cNvSpPr txBox="1"/>
          <p:nvPr/>
        </p:nvSpPr>
        <p:spPr>
          <a:xfrm flipH="1">
            <a:off x="10276513" y="4773335"/>
            <a:ext cx="1677798" cy="2862322"/>
          </a:xfrm>
          <a:prstGeom prst="rect">
            <a:avLst/>
          </a:prstGeom>
          <a:noFill/>
        </p:spPr>
        <p:txBody>
          <a:bodyPr wrap="square" rtlCol="0">
            <a:spAutoFit/>
          </a:bodyPr>
          <a:lstStyle/>
          <a:p>
            <a:r>
              <a:rPr lang="nl-NL" sz="1000" cap="small" dirty="0">
                <a:solidFill>
                  <a:schemeClr val="bg1"/>
                </a:solidFill>
              </a:rPr>
              <a:t>In dit vak kun je een afbeelding invoegen. Eenmaal ingevoegd, kan dit tekstkader verwijderd worden. </a:t>
            </a:r>
            <a:r>
              <a:rPr lang="nl-NL" sz="1000" dirty="0">
                <a:solidFill>
                  <a:schemeClr val="bg1"/>
                </a:solidFill>
              </a:rPr>
              <a:t/>
            </a:r>
            <a:br>
              <a:rPr lang="nl-NL" sz="1000" dirty="0">
                <a:solidFill>
                  <a:schemeClr val="bg1"/>
                </a:solidFill>
              </a:rPr>
            </a:br>
            <a:r>
              <a:rPr lang="nl-NL" sz="1000" dirty="0">
                <a:solidFill>
                  <a:schemeClr val="bg1"/>
                </a:solidFill>
              </a:rPr>
              <a:t/>
            </a:r>
            <a:br>
              <a:rPr lang="nl-NL" sz="1000" dirty="0">
                <a:solidFill>
                  <a:schemeClr val="bg1"/>
                </a:solidFill>
              </a:rPr>
            </a:br>
            <a:r>
              <a:rPr lang="nl-NL" sz="1000" cap="small" dirty="0">
                <a:solidFill>
                  <a:schemeClr val="bg1"/>
                </a:solidFill>
              </a:rPr>
              <a:t>Hoe voeg je een afbeelding in binnen dit vak? </a:t>
            </a:r>
            <a:br>
              <a:rPr lang="nl-NL" sz="1000" cap="small" dirty="0">
                <a:solidFill>
                  <a:schemeClr val="bg1"/>
                </a:solidFill>
              </a:rPr>
            </a:br>
            <a:r>
              <a:rPr lang="nl-NL" sz="1000" cap="small" dirty="0">
                <a:solidFill>
                  <a:schemeClr val="bg1"/>
                </a:solidFill>
              </a:rPr>
              <a:t/>
            </a:r>
            <a:br>
              <a:rPr lang="nl-NL" sz="1000" cap="small" dirty="0">
                <a:solidFill>
                  <a:schemeClr val="bg1"/>
                </a:solidFill>
              </a:rPr>
            </a:br>
            <a:r>
              <a:rPr lang="nl-NL" sz="1000" cap="small" dirty="0">
                <a:solidFill>
                  <a:schemeClr val="bg1"/>
                </a:solidFill>
              </a:rPr>
              <a:t>1. Klik met je rechter muisknop op het grijze vak.</a:t>
            </a:r>
          </a:p>
          <a:p>
            <a:r>
              <a:rPr lang="nl-NL" sz="1000" cap="small" dirty="0">
                <a:solidFill>
                  <a:schemeClr val="bg1"/>
                </a:solidFill>
              </a:rPr>
              <a:t>2. Klik op ‘vorm opmaken’.</a:t>
            </a:r>
          </a:p>
          <a:p>
            <a:r>
              <a:rPr lang="nl-NL" sz="1000" cap="small" dirty="0">
                <a:solidFill>
                  <a:schemeClr val="bg1"/>
                </a:solidFill>
              </a:rPr>
              <a:t>3. Klik op ‘vulling’ </a:t>
            </a:r>
          </a:p>
          <a:p>
            <a:r>
              <a:rPr lang="nl-NL" sz="1000" cap="small" dirty="0">
                <a:solidFill>
                  <a:schemeClr val="bg1"/>
                </a:solidFill>
              </a:rPr>
              <a:t>4. Klik op ‘afbeelding’</a:t>
            </a:r>
          </a:p>
          <a:p>
            <a:r>
              <a:rPr lang="nl-NL" sz="1000" cap="small" dirty="0">
                <a:solidFill>
                  <a:schemeClr val="bg1"/>
                </a:solidFill>
              </a:rPr>
              <a:t>5. Klik op ‘afbeelding kiezen’ </a:t>
            </a:r>
          </a:p>
          <a:p>
            <a:r>
              <a:rPr lang="nl-NL" sz="1000" cap="small" dirty="0">
                <a:solidFill>
                  <a:schemeClr val="bg1"/>
                </a:solidFill>
              </a:rPr>
              <a:t>6. Selecteer op je eigen computer of laptop de afbeelding</a:t>
            </a:r>
          </a:p>
          <a:p>
            <a:r>
              <a:rPr lang="nl-NL" sz="1000" cap="small" dirty="0">
                <a:solidFill>
                  <a:schemeClr val="bg1"/>
                </a:solidFill>
              </a:rPr>
              <a:t>7. Klik op ‘</a:t>
            </a:r>
            <a:r>
              <a:rPr lang="nl-NL" sz="1000" cap="small" dirty="0" err="1">
                <a:solidFill>
                  <a:schemeClr val="bg1"/>
                </a:solidFill>
              </a:rPr>
              <a:t>ok</a:t>
            </a:r>
            <a:r>
              <a:rPr lang="nl-NL" sz="1000" cap="small" dirty="0">
                <a:solidFill>
                  <a:schemeClr val="bg1"/>
                </a:solidFill>
              </a:rPr>
              <a:t>’ </a:t>
            </a:r>
          </a:p>
        </p:txBody>
      </p:sp>
      <p:sp>
        <p:nvSpPr>
          <p:cNvPr id="9" name="Tekstvak 8"/>
          <p:cNvSpPr txBox="1"/>
          <p:nvPr/>
        </p:nvSpPr>
        <p:spPr>
          <a:xfrm>
            <a:off x="243281" y="553673"/>
            <a:ext cx="5268519" cy="600164"/>
          </a:xfrm>
          <a:prstGeom prst="rect">
            <a:avLst/>
          </a:prstGeom>
          <a:noFill/>
        </p:spPr>
        <p:txBody>
          <a:bodyPr wrap="square" rtlCol="0">
            <a:spAutoFit/>
          </a:bodyPr>
          <a:lstStyle/>
          <a:p>
            <a:r>
              <a:rPr lang="nl-NL" sz="3300" dirty="0">
                <a:solidFill>
                  <a:srgbClr val="FFFFFF"/>
                </a:solidFill>
                <a:latin typeface="Bernard MT Condensed"/>
                <a:cs typeface="Bernard MT Condensed"/>
              </a:rPr>
              <a:t>Trends</a:t>
            </a:r>
          </a:p>
        </p:txBody>
      </p:sp>
      <p:sp>
        <p:nvSpPr>
          <p:cNvPr id="10" name="Tekstvak 9"/>
          <p:cNvSpPr txBox="1"/>
          <p:nvPr/>
        </p:nvSpPr>
        <p:spPr>
          <a:xfrm>
            <a:off x="0" y="1484851"/>
            <a:ext cx="5657517" cy="5755422"/>
          </a:xfrm>
          <a:prstGeom prst="rect">
            <a:avLst/>
          </a:prstGeom>
          <a:noFill/>
        </p:spPr>
        <p:txBody>
          <a:bodyPr wrap="square" rtlCol="0">
            <a:spAutoFit/>
          </a:bodyPr>
          <a:lstStyle/>
          <a:p>
            <a:pPr marL="285750" indent="-285750">
              <a:buFont typeface="Arial" panose="020B0604020202020204" pitchFamily="34" charset="0"/>
              <a:buChar char="•"/>
              <a:defRPr/>
            </a:pPr>
            <a:r>
              <a:rPr lang="nl-NL" sz="2000" i="1" dirty="0"/>
              <a:t>Langer zelfstandig thuis blijven wonen is het devies</a:t>
            </a:r>
          </a:p>
          <a:p>
            <a:pPr marL="285750" indent="-285750">
              <a:buFont typeface="Arial" panose="020B0604020202020204" pitchFamily="34" charset="0"/>
              <a:buChar char="•"/>
              <a:defRPr/>
            </a:pPr>
            <a:r>
              <a:rPr lang="nl-NL" sz="2000" i="1" dirty="0"/>
              <a:t>Nieuwe vormen voor wonen nodig; behoefte aan veiligheid, ontmoeting, nabijheid voorzieningen</a:t>
            </a:r>
          </a:p>
          <a:p>
            <a:pPr marL="285750" indent="-285750">
              <a:buFont typeface="Arial" panose="020B0604020202020204" pitchFamily="34" charset="0"/>
              <a:buChar char="•"/>
              <a:defRPr/>
            </a:pPr>
            <a:r>
              <a:rPr lang="nl-NL" sz="2000" i="1" dirty="0"/>
              <a:t>Vergrijzing &amp; ontgroening, krimp: lokale/regionale opgave</a:t>
            </a:r>
          </a:p>
          <a:p>
            <a:pPr marL="285750" indent="-285750">
              <a:buFont typeface="Arial" panose="020B0604020202020204" pitchFamily="34" charset="0"/>
              <a:buChar char="•"/>
              <a:defRPr/>
            </a:pPr>
            <a:r>
              <a:rPr lang="nl-NL" sz="2000" i="1" dirty="0"/>
              <a:t>Minder mantelzorg beschikbaar</a:t>
            </a:r>
          </a:p>
          <a:p>
            <a:pPr marL="285750" indent="-285750">
              <a:buFont typeface="Arial" panose="020B0604020202020204" pitchFamily="34" charset="0"/>
              <a:buChar char="•"/>
              <a:defRPr/>
            </a:pPr>
            <a:r>
              <a:rPr lang="nl-NL" sz="2000" i="1" dirty="0"/>
              <a:t>Meer alleenstaanden (2.9 miljoen in 2015 en 3,4 miljoen in 2030 (PBL)</a:t>
            </a:r>
          </a:p>
          <a:p>
            <a:pPr marL="285750" indent="-285750">
              <a:buFont typeface="Arial" panose="020B0604020202020204" pitchFamily="34" charset="0"/>
              <a:buChar char="•"/>
              <a:defRPr/>
            </a:pPr>
            <a:r>
              <a:rPr lang="nl-NL" sz="2000" i="1" dirty="0"/>
              <a:t>Meer mensen met dementie (250.000 nu en in 500.000 in 2040 waarvan 70% thuis woont)</a:t>
            </a:r>
          </a:p>
          <a:p>
            <a:pPr marL="285750" indent="-285750">
              <a:buFont typeface="Arial" panose="020B0604020202020204" pitchFamily="34" charset="0"/>
              <a:buChar char="•"/>
              <a:defRPr/>
            </a:pPr>
            <a:r>
              <a:rPr lang="nl-NL" sz="2000" i="1" dirty="0"/>
              <a:t>Toename eenzaamheid (Meer dan een miljoen volwassen Nederlanders voelen zich sterk eenzaam.)</a:t>
            </a:r>
          </a:p>
          <a:p>
            <a:pPr marL="285750" indent="-285750">
              <a:buFont typeface="Arial" panose="020B0604020202020204" pitchFamily="34" charset="0"/>
              <a:buChar char="•"/>
              <a:defRPr/>
            </a:pPr>
            <a:r>
              <a:rPr lang="nl-NL" sz="2000" i="1" dirty="0"/>
              <a:t>Meer kwetsbare huurders in de wijk</a:t>
            </a:r>
          </a:p>
          <a:p>
            <a:pPr marL="285750" indent="-285750">
              <a:buFont typeface="Arial" panose="020B0604020202020204" pitchFamily="34" charset="0"/>
              <a:buChar char="•"/>
              <a:defRPr/>
            </a:pPr>
            <a:r>
              <a:rPr lang="nl-NL" sz="2000" i="1" dirty="0"/>
              <a:t>Meer burgerinitiatieven</a:t>
            </a:r>
          </a:p>
          <a:p>
            <a:pPr lvl="1">
              <a:buClr>
                <a:srgbClr val="4BA99B"/>
              </a:buClr>
            </a:pPr>
            <a:endParaRPr lang="nl-NL" sz="1200" dirty="0"/>
          </a:p>
          <a:p>
            <a:pPr>
              <a:buClr>
                <a:srgbClr val="4BA99B"/>
              </a:buClr>
            </a:pPr>
            <a:endParaRPr lang="nl-NL" sz="1200" dirty="0"/>
          </a:p>
          <a:p>
            <a:pPr>
              <a:buClr>
                <a:srgbClr val="4BA99B"/>
              </a:buClr>
            </a:pPr>
            <a:endParaRPr lang="nl-NL" sz="1200" dirty="0"/>
          </a:p>
          <a:p>
            <a:pPr marL="685800" lvl="1" indent="-228600">
              <a:buClr>
                <a:srgbClr val="4BA99B"/>
              </a:buClr>
            </a:pPr>
            <a:endParaRPr lang="nl-NL" sz="1200" dirty="0"/>
          </a:p>
        </p:txBody>
      </p:sp>
      <p:sp>
        <p:nvSpPr>
          <p:cNvPr id="3" name="Rechthoek 2"/>
          <p:cNvSpPr/>
          <p:nvPr/>
        </p:nvSpPr>
        <p:spPr>
          <a:xfrm>
            <a:off x="5878815" y="416820"/>
            <a:ext cx="2858219" cy="298287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ekstvak 3"/>
          <p:cNvSpPr txBox="1"/>
          <p:nvPr/>
        </p:nvSpPr>
        <p:spPr>
          <a:xfrm>
            <a:off x="9675488" y="1790880"/>
            <a:ext cx="2423507" cy="2400657"/>
          </a:xfrm>
          <a:prstGeom prst="rect">
            <a:avLst/>
          </a:prstGeom>
          <a:noFill/>
        </p:spPr>
        <p:txBody>
          <a:bodyPr wrap="square" rtlCol="0">
            <a:spAutoFit/>
          </a:bodyPr>
          <a:lstStyle/>
          <a:p>
            <a:r>
              <a:rPr lang="nl-NL" sz="1000" cap="small" dirty="0">
                <a:solidFill>
                  <a:schemeClr val="bg1"/>
                </a:solidFill>
              </a:rPr>
              <a:t>In dit vak kun je een afbeelding invoegen. Eenmaal ingevoegd, kan dit tekstkader verwijderd worden. </a:t>
            </a:r>
            <a:r>
              <a:rPr lang="nl-NL" sz="1000" dirty="0">
                <a:solidFill>
                  <a:schemeClr val="bg1"/>
                </a:solidFill>
              </a:rPr>
              <a:t/>
            </a:r>
            <a:br>
              <a:rPr lang="nl-NL" sz="1000" dirty="0">
                <a:solidFill>
                  <a:schemeClr val="bg1"/>
                </a:solidFill>
              </a:rPr>
            </a:br>
            <a:r>
              <a:rPr lang="nl-NL" sz="1000" dirty="0">
                <a:solidFill>
                  <a:schemeClr val="bg1"/>
                </a:solidFill>
              </a:rPr>
              <a:t/>
            </a:r>
            <a:br>
              <a:rPr lang="nl-NL" sz="1000" dirty="0">
                <a:solidFill>
                  <a:schemeClr val="bg1"/>
                </a:solidFill>
              </a:rPr>
            </a:br>
            <a:r>
              <a:rPr lang="nl-NL" sz="1000" cap="small" dirty="0">
                <a:solidFill>
                  <a:schemeClr val="bg1"/>
                </a:solidFill>
              </a:rPr>
              <a:t>Hoe voeg je een afbeelding in binnen dit vak? </a:t>
            </a:r>
            <a:br>
              <a:rPr lang="nl-NL" sz="1000" cap="small" dirty="0">
                <a:solidFill>
                  <a:schemeClr val="bg1"/>
                </a:solidFill>
              </a:rPr>
            </a:br>
            <a:r>
              <a:rPr lang="nl-NL" sz="1000" cap="small" dirty="0">
                <a:solidFill>
                  <a:schemeClr val="bg1"/>
                </a:solidFill>
              </a:rPr>
              <a:t/>
            </a:r>
            <a:br>
              <a:rPr lang="nl-NL" sz="1000" cap="small" dirty="0">
                <a:solidFill>
                  <a:schemeClr val="bg1"/>
                </a:solidFill>
              </a:rPr>
            </a:br>
            <a:r>
              <a:rPr lang="nl-NL" sz="1000" cap="small" dirty="0">
                <a:solidFill>
                  <a:schemeClr val="bg1"/>
                </a:solidFill>
              </a:rPr>
              <a:t>1. Klik met je rechter muisknop op het grijze vak.</a:t>
            </a:r>
          </a:p>
          <a:p>
            <a:r>
              <a:rPr lang="nl-NL" sz="1000" cap="small" dirty="0">
                <a:solidFill>
                  <a:schemeClr val="bg1"/>
                </a:solidFill>
              </a:rPr>
              <a:t>2. Klik op ‘vorm opmaken’.</a:t>
            </a:r>
          </a:p>
          <a:p>
            <a:r>
              <a:rPr lang="nl-NL" sz="1000" cap="small" dirty="0">
                <a:solidFill>
                  <a:schemeClr val="bg1"/>
                </a:solidFill>
              </a:rPr>
              <a:t>3. Klik op ‘vulling’ </a:t>
            </a:r>
          </a:p>
          <a:p>
            <a:r>
              <a:rPr lang="nl-NL" sz="1000" cap="small" dirty="0">
                <a:solidFill>
                  <a:schemeClr val="bg1"/>
                </a:solidFill>
              </a:rPr>
              <a:t>4. Klik op ‘afbeelding’</a:t>
            </a:r>
          </a:p>
          <a:p>
            <a:r>
              <a:rPr lang="nl-NL" sz="1000" cap="small" dirty="0">
                <a:solidFill>
                  <a:schemeClr val="bg1"/>
                </a:solidFill>
              </a:rPr>
              <a:t>5. Klik op ‘afbeelding kiezen’ </a:t>
            </a:r>
          </a:p>
          <a:p>
            <a:r>
              <a:rPr lang="nl-NL" sz="1000" cap="small" dirty="0">
                <a:solidFill>
                  <a:schemeClr val="bg1"/>
                </a:solidFill>
              </a:rPr>
              <a:t>6. Selecteer op je eigen computer of laptop de afbeelding</a:t>
            </a:r>
          </a:p>
          <a:p>
            <a:r>
              <a:rPr lang="nl-NL" sz="1000" cap="small" dirty="0">
                <a:solidFill>
                  <a:schemeClr val="bg1"/>
                </a:solidFill>
              </a:rPr>
              <a:t>7. Klik op ‘</a:t>
            </a:r>
            <a:r>
              <a:rPr lang="nl-NL" sz="1000" cap="small" dirty="0" err="1">
                <a:solidFill>
                  <a:schemeClr val="bg1"/>
                </a:solidFill>
              </a:rPr>
              <a:t>ok</a:t>
            </a:r>
            <a:r>
              <a:rPr lang="nl-NL" sz="1000" cap="small" dirty="0">
                <a:solidFill>
                  <a:schemeClr val="bg1"/>
                </a:solidFill>
              </a:rPr>
              <a:t>’ </a:t>
            </a:r>
          </a:p>
        </p:txBody>
      </p:sp>
      <p:pic>
        <p:nvPicPr>
          <p:cNvPr id="12" name="Afbeelding 5">
            <a:extLst>
              <a:ext uri="{FF2B5EF4-FFF2-40B4-BE49-F238E27FC236}">
                <a16:creationId xmlns:a16="http://schemas.microsoft.com/office/drawing/2014/main" xmlns="" id="{23982BDC-6E6C-402D-A13A-B35F06D3341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13029" y="1327237"/>
            <a:ext cx="2789790" cy="176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a:extLst>
              <a:ext uri="{FF2B5EF4-FFF2-40B4-BE49-F238E27FC236}">
                <a16:creationId xmlns:a16="http://schemas.microsoft.com/office/drawing/2014/main" xmlns="" id="{4124C288-A3F6-4644-A58A-9B22A65866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8815" y="4290435"/>
            <a:ext cx="2858219" cy="143669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Baangroen.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45000" y="-57150"/>
            <a:ext cx="9234000" cy="812515"/>
          </a:xfrm>
          <a:prstGeom prst="rect">
            <a:avLst/>
          </a:prstGeom>
        </p:spPr>
      </p:pic>
      <p:sp>
        <p:nvSpPr>
          <p:cNvPr id="8" name="Tekstvak 7"/>
          <p:cNvSpPr txBox="1"/>
          <p:nvPr/>
        </p:nvSpPr>
        <p:spPr>
          <a:xfrm>
            <a:off x="423333" y="1075266"/>
            <a:ext cx="8348134" cy="600164"/>
          </a:xfrm>
          <a:prstGeom prst="rect">
            <a:avLst/>
          </a:prstGeom>
          <a:noFill/>
        </p:spPr>
        <p:txBody>
          <a:bodyPr wrap="square" rtlCol="0">
            <a:spAutoFit/>
          </a:bodyPr>
          <a:lstStyle/>
          <a:p>
            <a:r>
              <a:rPr lang="nl-NL" sz="3300" dirty="0">
                <a:solidFill>
                  <a:srgbClr val="781574"/>
                </a:solidFill>
                <a:latin typeface="Bernard MT Condensed"/>
                <a:cs typeface="Bernard MT Condensed"/>
              </a:rPr>
              <a:t>Wat willen ouderen?</a:t>
            </a:r>
          </a:p>
        </p:txBody>
      </p:sp>
      <p:pic>
        <p:nvPicPr>
          <p:cNvPr id="11" name="Picture 6">
            <a:extLst>
              <a:ext uri="{FF2B5EF4-FFF2-40B4-BE49-F238E27FC236}">
                <a16:creationId xmlns:a16="http://schemas.microsoft.com/office/drawing/2014/main" xmlns="" id="{FAE42F3A-DC64-4C82-914C-5AE6E912C63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32817" y="2713825"/>
            <a:ext cx="2505853" cy="2505853"/>
          </a:xfrm>
          <a:prstGeom prst="ellipse">
            <a:avLst/>
          </a:prstGeom>
          <a:ln w="25400">
            <a:solidFill>
              <a:srgbClr val="F294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2" name="Afbeelding 11">
            <a:extLst>
              <a:ext uri="{FF2B5EF4-FFF2-40B4-BE49-F238E27FC236}">
                <a16:creationId xmlns:a16="http://schemas.microsoft.com/office/drawing/2014/main" xmlns="" id="{AEC3C747-5544-46A9-BC7F-F6A9A6899D2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83675" y="1604410"/>
            <a:ext cx="4229767" cy="1578960"/>
          </a:xfrm>
          <a:prstGeom prst="ellipse">
            <a:avLst/>
          </a:prstGeom>
          <a:ln w="25400" cap="rnd">
            <a:solidFill>
              <a:srgbClr val="F294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Afbeelding 14">
            <a:extLst>
              <a:ext uri="{FF2B5EF4-FFF2-40B4-BE49-F238E27FC236}">
                <a16:creationId xmlns:a16="http://schemas.microsoft.com/office/drawing/2014/main" xmlns="" id="{1D32D53C-E6B3-494C-8ABB-20378C58270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818427" y="3004189"/>
            <a:ext cx="2381250" cy="1584614"/>
          </a:xfrm>
          <a:prstGeom prst="ellipse">
            <a:avLst/>
          </a:prstGeom>
          <a:ln w="25400" cap="rnd">
            <a:solidFill>
              <a:srgbClr val="F294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Afbeelding 15">
            <a:extLst>
              <a:ext uri="{FF2B5EF4-FFF2-40B4-BE49-F238E27FC236}">
                <a16:creationId xmlns:a16="http://schemas.microsoft.com/office/drawing/2014/main" xmlns="" id="{B644CCE4-B34B-4E18-89AB-091470BC792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912325" y="4486706"/>
            <a:ext cx="2843975" cy="2109121"/>
          </a:xfrm>
          <a:prstGeom prst="ellipse">
            <a:avLst/>
          </a:prstGeom>
          <a:ln w="25400" cap="rnd">
            <a:solidFill>
              <a:srgbClr val="F294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8">
            <a:extLst>
              <a:ext uri="{FF2B5EF4-FFF2-40B4-BE49-F238E27FC236}">
                <a16:creationId xmlns:a16="http://schemas.microsoft.com/office/drawing/2014/main" xmlns="" id="{6527F7BA-6496-4E03-8904-A6B84F54D14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82763" y="1854746"/>
            <a:ext cx="3505423" cy="2332700"/>
          </a:xfrm>
          <a:prstGeom prst="ellipse">
            <a:avLst/>
          </a:prstGeom>
          <a:ln w="25400">
            <a:solidFill>
              <a:srgbClr val="F294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8" name="Picture 9">
            <a:extLst>
              <a:ext uri="{FF2B5EF4-FFF2-40B4-BE49-F238E27FC236}">
                <a16:creationId xmlns:a16="http://schemas.microsoft.com/office/drawing/2014/main" xmlns="" id="{124184C7-E1B9-4081-B597-AAFA94BBC305}"/>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006273" y="3344950"/>
            <a:ext cx="2305050" cy="2305050"/>
          </a:xfrm>
          <a:prstGeom prst="ellipse">
            <a:avLst/>
          </a:prstGeom>
          <a:ln w="25400">
            <a:solidFill>
              <a:srgbClr val="F294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9" name="Afbeelding 18">
            <a:extLst>
              <a:ext uri="{FF2B5EF4-FFF2-40B4-BE49-F238E27FC236}">
                <a16:creationId xmlns:a16="http://schemas.microsoft.com/office/drawing/2014/main" xmlns="" id="{A8055036-8D28-485A-AEFF-E3922954A47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781122" y="3405447"/>
            <a:ext cx="2619375" cy="1743075"/>
          </a:xfrm>
          <a:prstGeom prst="ellipse">
            <a:avLst/>
          </a:prstGeom>
          <a:ln w="25400" cap="rnd">
            <a:solidFill>
              <a:srgbClr val="F294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Afbeelding 19">
            <a:extLst>
              <a:ext uri="{FF2B5EF4-FFF2-40B4-BE49-F238E27FC236}">
                <a16:creationId xmlns:a16="http://schemas.microsoft.com/office/drawing/2014/main" xmlns="" id="{26F51144-4FFF-4AAF-9EF9-5AB603FAF0D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364005" y="1375348"/>
            <a:ext cx="2415989" cy="1811992"/>
          </a:xfrm>
          <a:prstGeom prst="ellipse">
            <a:avLst/>
          </a:prstGeom>
          <a:ln w="25400" cap="rnd">
            <a:solidFill>
              <a:srgbClr val="F294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11">
            <a:extLst>
              <a:ext uri="{FF2B5EF4-FFF2-40B4-BE49-F238E27FC236}">
                <a16:creationId xmlns:a16="http://schemas.microsoft.com/office/drawing/2014/main" xmlns="" id="{5F7AAF47-774D-493B-B15B-17F0BFF0D455}"/>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847206" y="5019160"/>
            <a:ext cx="2619375" cy="1743075"/>
          </a:xfrm>
          <a:prstGeom prst="ellipse">
            <a:avLst/>
          </a:prstGeom>
          <a:ln w="25400">
            <a:solidFill>
              <a:srgbClr val="F294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2" name="Picture 10">
            <a:extLst>
              <a:ext uri="{FF2B5EF4-FFF2-40B4-BE49-F238E27FC236}">
                <a16:creationId xmlns:a16="http://schemas.microsoft.com/office/drawing/2014/main" xmlns="" id="{379B5E45-83C9-4959-9527-DCD6EC96BF61}"/>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977896" y="4536980"/>
            <a:ext cx="2466975" cy="1847850"/>
          </a:xfrm>
          <a:prstGeom prst="ellipse">
            <a:avLst/>
          </a:prstGeom>
          <a:ln w="25400">
            <a:solidFill>
              <a:srgbClr val="F294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Baangroen.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45000" y="-57150"/>
            <a:ext cx="9234000" cy="812515"/>
          </a:xfrm>
          <a:prstGeom prst="rect">
            <a:avLst/>
          </a:prstGeom>
        </p:spPr>
      </p:pic>
      <p:sp>
        <p:nvSpPr>
          <p:cNvPr id="4" name="Tekstvak 3"/>
          <p:cNvSpPr txBox="1"/>
          <p:nvPr/>
        </p:nvSpPr>
        <p:spPr>
          <a:xfrm>
            <a:off x="423333" y="1075266"/>
            <a:ext cx="8348134" cy="600164"/>
          </a:xfrm>
          <a:prstGeom prst="rect">
            <a:avLst/>
          </a:prstGeom>
          <a:noFill/>
        </p:spPr>
        <p:txBody>
          <a:bodyPr wrap="square" rtlCol="0">
            <a:spAutoFit/>
          </a:bodyPr>
          <a:lstStyle/>
          <a:p>
            <a:r>
              <a:rPr lang="nl-NL" sz="3300" dirty="0">
                <a:solidFill>
                  <a:srgbClr val="781574"/>
                </a:solidFill>
                <a:latin typeface="Bernard MT Condensed"/>
                <a:cs typeface="Bernard MT Condensed"/>
              </a:rPr>
              <a:t>Wat is er nodig om langer thuis te wonen?</a:t>
            </a:r>
          </a:p>
        </p:txBody>
      </p:sp>
      <p:sp>
        <p:nvSpPr>
          <p:cNvPr id="5" name="Tekstvak 4"/>
          <p:cNvSpPr txBox="1"/>
          <p:nvPr/>
        </p:nvSpPr>
        <p:spPr>
          <a:xfrm>
            <a:off x="423332" y="1882311"/>
            <a:ext cx="4097870" cy="3600986"/>
          </a:xfrm>
          <a:prstGeom prst="rect">
            <a:avLst/>
          </a:prstGeom>
          <a:noFill/>
        </p:spPr>
        <p:txBody>
          <a:bodyPr wrap="square" rtlCol="0">
            <a:spAutoFit/>
          </a:bodyPr>
          <a:lstStyle/>
          <a:p>
            <a:pPr marL="457200" indent="-457200">
              <a:buFontTx/>
              <a:buAutoNum type="arabicPeriod"/>
            </a:pPr>
            <a:r>
              <a:rPr lang="nl-NL" altLang="nl-NL" sz="2800" dirty="0"/>
              <a:t>Voorzieningen in de buurt</a:t>
            </a:r>
          </a:p>
          <a:p>
            <a:pPr marL="457200" indent="-457200">
              <a:buFontTx/>
              <a:buAutoNum type="arabicPeriod"/>
            </a:pPr>
            <a:r>
              <a:rPr lang="nl-NL" altLang="nl-NL" sz="2800" dirty="0"/>
              <a:t>(Mantel)zorg nabij</a:t>
            </a:r>
          </a:p>
          <a:p>
            <a:pPr marL="457200" indent="-457200">
              <a:buFontTx/>
              <a:buAutoNum type="arabicPeriod"/>
            </a:pPr>
            <a:r>
              <a:rPr lang="nl-NL" altLang="nl-NL" sz="2800" dirty="0"/>
              <a:t>Woningaanpassingen</a:t>
            </a:r>
          </a:p>
          <a:p>
            <a:pPr marL="457200" indent="-457200">
              <a:buFontTx/>
              <a:buAutoNum type="arabicPeriod"/>
            </a:pPr>
            <a:r>
              <a:rPr lang="nl-NL" altLang="nl-NL" sz="2800" dirty="0"/>
              <a:t>Veiligheid</a:t>
            </a:r>
          </a:p>
          <a:p>
            <a:pPr marL="457200" indent="-457200">
              <a:buFontTx/>
              <a:buAutoNum type="arabicPeriod"/>
            </a:pPr>
            <a:r>
              <a:rPr lang="nl-NL" altLang="nl-NL" sz="2800" dirty="0"/>
              <a:t>Gezondheid</a:t>
            </a:r>
          </a:p>
          <a:p>
            <a:endParaRPr lang="nl-NL" sz="1200" dirty="0"/>
          </a:p>
          <a:p>
            <a:endParaRPr lang="nl-NL" sz="1200" dirty="0"/>
          </a:p>
          <a:p>
            <a:endParaRPr lang="nl-NL" sz="1200" dirty="0"/>
          </a:p>
          <a:p>
            <a:endParaRPr lang="nl-NL" sz="1200" dirty="0"/>
          </a:p>
          <a:p>
            <a:endParaRPr lang="nl-NL" sz="1200" dirty="0"/>
          </a:p>
        </p:txBody>
      </p:sp>
      <p:sp>
        <p:nvSpPr>
          <p:cNvPr id="7" name="Tekstvak 6"/>
          <p:cNvSpPr txBox="1"/>
          <p:nvPr/>
        </p:nvSpPr>
        <p:spPr>
          <a:xfrm>
            <a:off x="4572000" y="1882311"/>
            <a:ext cx="4085968" cy="3539430"/>
          </a:xfrm>
          <a:prstGeom prst="rect">
            <a:avLst/>
          </a:prstGeom>
          <a:noFill/>
        </p:spPr>
        <p:txBody>
          <a:bodyPr wrap="square" rtlCol="0">
            <a:spAutoFit/>
          </a:bodyPr>
          <a:lstStyle/>
          <a:p>
            <a:pPr marL="457200" indent="-457200">
              <a:buFontTx/>
              <a:buAutoNum type="arabicPeriod" startAt="6"/>
            </a:pPr>
            <a:r>
              <a:rPr lang="nl-NL" altLang="nl-NL" sz="2800" dirty="0"/>
              <a:t>Betere voorlichting/info</a:t>
            </a:r>
          </a:p>
          <a:p>
            <a:pPr marL="457200" indent="-457200">
              <a:buFontTx/>
              <a:buAutoNum type="arabicPeriod" startAt="6"/>
            </a:pPr>
            <a:r>
              <a:rPr lang="nl-NL" altLang="nl-NL" sz="2800" dirty="0"/>
              <a:t>Voldoende financiële middelen</a:t>
            </a:r>
          </a:p>
          <a:p>
            <a:pPr marL="457200" indent="-457200">
              <a:buFontTx/>
              <a:buAutoNum type="arabicPeriod" startAt="6"/>
            </a:pPr>
            <a:r>
              <a:rPr lang="nl-NL" altLang="nl-NL" sz="2800" dirty="0"/>
              <a:t>Betaalbare huisvesting</a:t>
            </a:r>
          </a:p>
          <a:p>
            <a:pPr marL="457200" indent="-457200">
              <a:buFontTx/>
              <a:buAutoNum type="arabicPeriod" startAt="6"/>
            </a:pPr>
            <a:r>
              <a:rPr lang="nl-NL" altLang="nl-NL" sz="2800" dirty="0"/>
              <a:t>Vervoer/mobiliteit</a:t>
            </a:r>
          </a:p>
          <a:p>
            <a:pPr marL="457200" indent="-457200">
              <a:buFontTx/>
              <a:buAutoNum type="arabicPeriod" startAt="6"/>
            </a:pPr>
            <a:r>
              <a:rPr lang="nl-NL" altLang="nl-NL" sz="2800" dirty="0"/>
              <a:t>Een doel hebben in het leven</a:t>
            </a:r>
            <a:endParaRPr lang="nl-NL" altLang="nl-NL" sz="2000" dirty="0"/>
          </a:p>
        </p:txBody>
      </p:sp>
      <p:pic>
        <p:nvPicPr>
          <p:cNvPr id="6" name="Picture 4" descr="foto_formaat_standaard">
            <a:extLst>
              <a:ext uri="{FF2B5EF4-FFF2-40B4-BE49-F238E27FC236}">
                <a16:creationId xmlns:a16="http://schemas.microsoft.com/office/drawing/2014/main" xmlns="" id="{E22FB299-D27A-4257-929B-5FB2B4B6534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200000">
            <a:off x="2958586" y="4082599"/>
            <a:ext cx="15970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43246" y="-57600"/>
            <a:ext cx="9144000" cy="6858000"/>
          </a:xfrm>
          <a:prstGeom prst="rect">
            <a:avLst/>
          </a:prstGeom>
          <a:solidFill>
            <a:srgbClr val="4BA9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nl-NL" dirty="0"/>
          </a:p>
          <a:p>
            <a:endParaRPr lang="nl-NL" dirty="0"/>
          </a:p>
          <a:p>
            <a:endParaRPr lang="nl-NL" dirty="0"/>
          </a:p>
          <a:p>
            <a:r>
              <a:rPr lang="nl-NL" dirty="0"/>
              <a:t>*Ouderen verhuizen relatief weinig </a:t>
            </a:r>
          </a:p>
          <a:p>
            <a:r>
              <a:rPr lang="nl-NL" dirty="0"/>
              <a:t>*Hoe ouder hoe minder men wil verhuizen (CBS 2018)</a:t>
            </a:r>
          </a:p>
          <a:p>
            <a:r>
              <a:rPr lang="nl-NL" dirty="0"/>
              <a:t>*Helft 65+ verhuist nog één keer (PBL 2013) </a:t>
            </a:r>
          </a:p>
          <a:p>
            <a:r>
              <a:rPr lang="nl-NL" dirty="0"/>
              <a:t>*Aandeel ouderen dat </a:t>
            </a:r>
            <a:r>
              <a:rPr lang="nl-NL" i="1" dirty="0"/>
              <a:t>eventueel</a:t>
            </a:r>
            <a:r>
              <a:rPr lang="nl-NL" dirty="0"/>
              <a:t> wil verhuizen groeit (CBS 2018 op basis </a:t>
            </a:r>
            <a:r>
              <a:rPr lang="nl-NL" dirty="0" err="1"/>
              <a:t>WoOn</a:t>
            </a:r>
            <a:r>
              <a:rPr lang="nl-NL" dirty="0"/>
              <a:t> 2018)</a:t>
            </a:r>
          </a:p>
          <a:p>
            <a:r>
              <a:rPr lang="nl-NL" dirty="0"/>
              <a:t>*Ouderen verhuizen vaak binnen eigen gemeente (RIGO 2018)</a:t>
            </a:r>
          </a:p>
          <a:p>
            <a:endParaRPr lang="nl-NL" dirty="0"/>
          </a:p>
          <a:p>
            <a:endParaRPr lang="nl-NL" dirty="0"/>
          </a:p>
          <a:p>
            <a:r>
              <a:rPr lang="nl-NL" dirty="0"/>
              <a:t>*Belangstelling voor vorm van gemeenschappelijk wonen neemt toe (ANBO 2019, KBO-PCOB 2019) onder voorwaarde van zelfstandigheid, gelijkgestemdheid, privacy, vrijheid</a:t>
            </a:r>
          </a:p>
          <a:p>
            <a:endParaRPr lang="nl-NL" dirty="0"/>
          </a:p>
          <a:p>
            <a:r>
              <a:rPr lang="nl-NL" dirty="0"/>
              <a:t>*Meerderheid ouderen rekent op langer thuis wonen maar onderneemt  niets om woning te verbeteren (Lang zult u wonen 2018, ANBO 2019)</a:t>
            </a:r>
          </a:p>
          <a:p>
            <a:r>
              <a:rPr lang="nl-NL" dirty="0"/>
              <a:t>*De eigen kracht, vaardigheden en mogelijkheden van ouderen en hun netwerken worden geregeld overschat. ( SCP rapport 2019, Zorg voor thuiswonende ouderen)</a:t>
            </a:r>
          </a:p>
          <a:p>
            <a:endParaRPr lang="nl-NL" dirty="0"/>
          </a:p>
          <a:p>
            <a:r>
              <a:rPr lang="nl-NL" u="sng" dirty="0"/>
              <a:t>Let vooral op</a:t>
            </a:r>
            <a:r>
              <a:rPr lang="nl-NL" dirty="0"/>
              <a:t>: oudere migranten en alleenstaande ouderen met laag inkomen (vaak 75plus vrouw)</a:t>
            </a:r>
          </a:p>
        </p:txBody>
      </p:sp>
      <p:sp>
        <p:nvSpPr>
          <p:cNvPr id="3" name="Tekstvak 2"/>
          <p:cNvSpPr txBox="1"/>
          <p:nvPr/>
        </p:nvSpPr>
        <p:spPr>
          <a:xfrm>
            <a:off x="0" y="754914"/>
            <a:ext cx="8450191" cy="600164"/>
          </a:xfrm>
          <a:prstGeom prst="rect">
            <a:avLst/>
          </a:prstGeom>
          <a:noFill/>
        </p:spPr>
        <p:txBody>
          <a:bodyPr wrap="square" rtlCol="0">
            <a:spAutoFit/>
          </a:bodyPr>
          <a:lstStyle/>
          <a:p>
            <a:r>
              <a:rPr lang="nl-NL" sz="3300" dirty="0">
                <a:solidFill>
                  <a:srgbClr val="FFFFFF"/>
                </a:solidFill>
                <a:latin typeface="Bernard MT Condensed"/>
                <a:cs typeface="Bernard MT Condensed"/>
              </a:rPr>
              <a:t>Honkvast?</a:t>
            </a:r>
          </a:p>
        </p:txBody>
      </p:sp>
      <p:pic>
        <p:nvPicPr>
          <p:cNvPr id="6" name="Afbeelding 5" descr="Baanwit.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43246" y="-184601"/>
            <a:ext cx="9234000" cy="812515"/>
          </a:xfrm>
          <a:prstGeom prst="rect">
            <a:avLst/>
          </a:prstGeom>
        </p:spPr>
      </p:pic>
      <p:pic>
        <p:nvPicPr>
          <p:cNvPr id="8" name="Afbeelding 7">
            <a:extLst>
              <a:ext uri="{FF2B5EF4-FFF2-40B4-BE49-F238E27FC236}">
                <a16:creationId xmlns:a16="http://schemas.microsoft.com/office/drawing/2014/main" xmlns="" id="{9EB8AC1B-AF44-4057-AF26-3E4FE59D387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600000">
            <a:off x="6851555" y="203450"/>
            <a:ext cx="1893464" cy="1893464"/>
          </a:xfrm>
          <a:prstGeom prst="rect">
            <a:avLst/>
          </a:prstGeom>
        </p:spPr>
      </p:pic>
    </p:spTree>
    <p:extLst>
      <p:ext uri="{BB962C8B-B14F-4D97-AF65-F5344CB8AC3E}">
        <p14:creationId xmlns:p14="http://schemas.microsoft.com/office/powerpoint/2010/main" val="844593688"/>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05ce05d-204d-4373-bbb1-afa8b3605706">HU342JA3Q6DM-1706408282-79753</_dlc_DocId>
    <_dlc_DocIdUrl xmlns="b05ce05d-204d-4373-bbb1-afa8b3605706">
      <Url>https://acquirepublishing.sharepoint.com/sites/AcquireBladenkamer/_layouts/15/DocIdRedir.aspx?ID=HU342JA3Q6DM-1706408282-79753</Url>
      <Description>HU342JA3Q6DM-1706408282-79753</Description>
    </_dlc_DocIdUrl>
    <_Flow_SignoffStatus xmlns="dbe0dd84-72ed-4100-90b8-6c28b9cfb3f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B7A09F6F33FF9546946C070B8A990815" ma:contentTypeVersion="302" ma:contentTypeDescription="Een nieuw document maken." ma:contentTypeScope="" ma:versionID="49468430f596b9bd86009201c8851f86">
  <xsd:schema xmlns:xsd="http://www.w3.org/2001/XMLSchema" xmlns:xs="http://www.w3.org/2001/XMLSchema" xmlns:p="http://schemas.microsoft.com/office/2006/metadata/properties" xmlns:ns2="b05ce05d-204d-4373-bbb1-afa8b3605706" xmlns:ns3="dbe0dd84-72ed-4100-90b8-6c28b9cfb3f5" targetNamespace="http://schemas.microsoft.com/office/2006/metadata/properties" ma:root="true" ma:fieldsID="e2757dbaa85063c4f9152e23880b6c2c" ns2:_="" ns3:_="">
    <xsd:import namespace="b05ce05d-204d-4373-bbb1-afa8b3605706"/>
    <xsd:import namespace="dbe0dd84-72ed-4100-90b8-6c28b9cfb3f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ce05d-204d-4373-bbb1-afa8b3605706"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e0dd84-72ed-4100-90b8-6c28b9cfb3f5"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_Flow_SignoffStatus" ma:index="19" nillable="true" ma:displayName="Afmeldingsstatus" ma:internalName="Afmeldings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EF9819-1973-4343-AC04-A32CECA89818}">
  <ds:schemaRefs>
    <ds:schemaRef ds:uri="http://schemas.microsoft.com/office/2006/documentManagement/types"/>
    <ds:schemaRef ds:uri="b05ce05d-204d-4373-bbb1-afa8b3605706"/>
    <ds:schemaRef ds:uri="http://purl.org/dc/elements/1.1/"/>
    <ds:schemaRef ds:uri="http://schemas.openxmlformats.org/package/2006/metadata/core-properties"/>
    <ds:schemaRef ds:uri="http://purl.org/dc/terms/"/>
    <ds:schemaRef ds:uri="http://purl.org/dc/dcmitype/"/>
    <ds:schemaRef ds:uri="http://schemas.microsoft.com/office/infopath/2007/PartnerControls"/>
    <ds:schemaRef ds:uri="dbe0dd84-72ed-4100-90b8-6c28b9cfb3f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F0688EE-0CB5-4AD6-8858-D461C8BCF7AB}">
  <ds:schemaRefs>
    <ds:schemaRef ds:uri="http://schemas.microsoft.com/sharepoint/v3/contenttype/forms"/>
  </ds:schemaRefs>
</ds:datastoreItem>
</file>

<file path=customXml/itemProps3.xml><?xml version="1.0" encoding="utf-8"?>
<ds:datastoreItem xmlns:ds="http://schemas.openxmlformats.org/officeDocument/2006/customXml" ds:itemID="{92FF8E74-0895-49D4-936F-CC2B3B8E6901}">
  <ds:schemaRefs>
    <ds:schemaRef ds:uri="http://schemas.microsoft.com/sharepoint/events"/>
  </ds:schemaRefs>
</ds:datastoreItem>
</file>

<file path=customXml/itemProps4.xml><?xml version="1.0" encoding="utf-8"?>
<ds:datastoreItem xmlns:ds="http://schemas.openxmlformats.org/officeDocument/2006/customXml" ds:itemID="{25FA10F4-4356-4861-A644-8B72817F6E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ce05d-204d-4373-bbb1-afa8b3605706"/>
    <ds:schemaRef ds:uri="dbe0dd84-72ed-4100-90b8-6c28b9cfb3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560</TotalTime>
  <Words>760</Words>
  <Application>Microsoft Office PowerPoint</Application>
  <PresentationFormat>Diavoorstelling (4:3)</PresentationFormat>
  <Paragraphs>177</Paragraphs>
  <Slides>16</Slides>
  <Notes>0</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Reijer Knikker</dc:creator>
  <cp:lastModifiedBy>Manon</cp:lastModifiedBy>
  <cp:revision>44</cp:revision>
  <dcterms:created xsi:type="dcterms:W3CDTF">2019-04-03T10:25:49Z</dcterms:created>
  <dcterms:modified xsi:type="dcterms:W3CDTF">2019-09-19T11:47:13Z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0x010100B7A09F6F33FF9546946C070B8A990815</vt:lpwstr>
  </property>
  <property fmtid="{D5CDD505-2E9C-101B-9397-08002B2CF9AE}" pid="3" name="_dlc_DocIdItemGuid">
    <vt:lpwstr>65965477-4185-49f3-b303-ab3f3517fc3a</vt:lpwstr>
  </property>
</Properties>
</file>