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4" r:id="rId3"/>
    <p:sldId id="311" r:id="rId4"/>
    <p:sldId id="312" r:id="rId5"/>
    <p:sldId id="313" r:id="rId6"/>
    <p:sldId id="314" r:id="rId7"/>
    <p:sldId id="315" r:id="rId8"/>
    <p:sldId id="317" r:id="rId9"/>
    <p:sldId id="316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6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ngeh" initials="i" lastIdx="1" clrIdx="0"/>
  <p:cmAuthor id="1" name="Sabine de Wijs | Molenwijck" initials="SdW|M" lastIdx="1" clrIdx="1">
    <p:extLst>
      <p:ext uri="{19B8F6BF-5375-455C-9EA6-DF929625EA0E}">
        <p15:presenceInfo xmlns:p15="http://schemas.microsoft.com/office/powerpoint/2012/main" userId="Sabine de Wijs | Molenwijc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66" autoAdjust="0"/>
    <p:restoredTop sz="94660" autoAdjust="0"/>
  </p:normalViewPr>
  <p:slideViewPr>
    <p:cSldViewPr snapToGrid="0" snapToObjects="1">
      <p:cViewPr varScale="1">
        <p:scale>
          <a:sx n="101" d="100"/>
          <a:sy n="101" d="100"/>
        </p:scale>
        <p:origin x="723" y="87"/>
      </p:cViewPr>
      <p:guideLst>
        <p:guide orient="horz" pos="286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FB97B7E6-F7FC-1D49-B642-ABDB894655C6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 defTabSz="457200"/>
              <a:t>18-9-2019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21D553A7-CF36-D441-94BD-7430BFE9066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 defTabSz="457200"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278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FB97B7E6-F7FC-1D49-B642-ABDB894655C6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 defTabSz="457200"/>
              <a:t>18-9-2019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21D553A7-CF36-D441-94BD-7430BFE9066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 defTabSz="457200"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69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FB97B7E6-F7FC-1D49-B642-ABDB894655C6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 defTabSz="457200"/>
              <a:t>18-9-2019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21D553A7-CF36-D441-94BD-7430BFE9066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 defTabSz="457200"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746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FB97B7E6-F7FC-1D49-B642-ABDB894655C6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 defTabSz="457200"/>
              <a:t>18-9-2019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21D553A7-CF36-D441-94BD-7430BFE9066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 defTabSz="457200"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603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FB97B7E6-F7FC-1D49-B642-ABDB894655C6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 defTabSz="457200"/>
              <a:t>18-9-2019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21D553A7-CF36-D441-94BD-7430BFE9066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 defTabSz="457200"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753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FB97B7E6-F7FC-1D49-B642-ABDB894655C6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 defTabSz="457200"/>
              <a:t>18-9-2019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21D553A7-CF36-D441-94BD-7430BFE9066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 defTabSz="457200"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421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FB97B7E6-F7FC-1D49-B642-ABDB894655C6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 defTabSz="457200"/>
              <a:t>18-9-2019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21D553A7-CF36-D441-94BD-7430BFE9066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 defTabSz="457200"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952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FB97B7E6-F7FC-1D49-B642-ABDB894655C6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 defTabSz="457200"/>
              <a:t>18-9-2019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21D553A7-CF36-D441-94BD-7430BFE9066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 defTabSz="457200"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52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FB97B7E6-F7FC-1D49-B642-ABDB894655C6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 defTabSz="457200"/>
              <a:t>18-9-2019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21D553A7-CF36-D441-94BD-7430BFE9066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 defTabSz="457200"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65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FB97B7E6-F7FC-1D49-B642-ABDB894655C6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 defTabSz="457200"/>
              <a:t>18-9-2019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21D553A7-CF36-D441-94BD-7430BFE9066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 defTabSz="457200"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467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FB97B7E6-F7FC-1D49-B642-ABDB894655C6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 defTabSz="457200"/>
              <a:t>18-9-2019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21D553A7-CF36-D441-94BD-7430BFE9066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 defTabSz="457200"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773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FB97B7E6-F7FC-1D49-B642-ABDB894655C6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 defTabSz="457200"/>
              <a:t>18-9-2019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1D553A7-CF36-D441-94BD-7430BFE9066B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 defTabSz="457200"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03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1394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56100" y="2115362"/>
            <a:ext cx="6928934" cy="1143000"/>
          </a:xfrm>
        </p:spPr>
        <p:txBody>
          <a:bodyPr>
            <a:normAutofit/>
          </a:bodyPr>
          <a:lstStyle/>
          <a:p>
            <a:r>
              <a:rPr lang="nl-NL" sz="6000" b="1" dirty="0"/>
              <a:t>Zorgfinanciering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0" y="457833"/>
            <a:ext cx="78205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NL" sz="2800" b="1" dirty="0"/>
              <a:t>Toekomstbestendig</a:t>
            </a:r>
          </a:p>
          <a:p>
            <a:pPr lvl="0"/>
            <a:r>
              <a:rPr lang="nl-NL" sz="3600" b="1" dirty="0"/>
              <a:t> </a:t>
            </a:r>
            <a:r>
              <a:rPr lang="nl-NL" sz="2800" b="1" dirty="0"/>
              <a:t>wonen</a:t>
            </a:r>
          </a:p>
        </p:txBody>
      </p:sp>
    </p:spTree>
    <p:extLst>
      <p:ext uri="{BB962C8B-B14F-4D97-AF65-F5344CB8AC3E}">
        <p14:creationId xmlns:p14="http://schemas.microsoft.com/office/powerpoint/2010/main" val="4087769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2262954" y="0"/>
            <a:ext cx="7048314" cy="896162"/>
          </a:xfrm>
        </p:spPr>
        <p:txBody>
          <a:bodyPr>
            <a:normAutofit/>
          </a:bodyPr>
          <a:lstStyle/>
          <a:p>
            <a:r>
              <a:rPr lang="nl-NL" sz="3200" b="1" dirty="0"/>
              <a:t>Participatie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4553415" y="1021079"/>
            <a:ext cx="7048315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NL" sz="4400" dirty="0"/>
              <a:t>Eigen kracht</a:t>
            </a:r>
          </a:p>
          <a:p>
            <a:pPr lvl="0"/>
            <a:r>
              <a:rPr lang="nl-NL" sz="4400" dirty="0"/>
              <a:t>Sociale netwerk</a:t>
            </a:r>
          </a:p>
          <a:p>
            <a:pPr lvl="0"/>
            <a:r>
              <a:rPr lang="nl-NL" sz="4400" dirty="0"/>
              <a:t>Algemene voorzieningen</a:t>
            </a:r>
          </a:p>
          <a:p>
            <a:pPr lvl="0"/>
            <a:r>
              <a:rPr lang="nl-NL" sz="4400" dirty="0"/>
              <a:t>Collectieve voorzieningen</a:t>
            </a:r>
          </a:p>
          <a:p>
            <a:pPr lvl="0"/>
            <a:r>
              <a:rPr lang="nl-NL" sz="4400" dirty="0"/>
              <a:t>Individuele voorzieningen</a:t>
            </a:r>
          </a:p>
          <a:p>
            <a:pPr lvl="0">
              <a:buFont typeface="Arial" pitchFamily="34" charset="0"/>
              <a:buChar char="•"/>
            </a:pPr>
            <a:endParaRPr lang="nl-NL" dirty="0"/>
          </a:p>
          <a:p>
            <a:pPr lvl="0">
              <a:buFont typeface="Arial" pitchFamily="34" charset="0"/>
              <a:buChar char="•"/>
            </a:pPr>
            <a:endParaRPr lang="nl-NL" dirty="0"/>
          </a:p>
          <a:p>
            <a:pPr lv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0959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04681" y="1315380"/>
            <a:ext cx="6928934" cy="2479379"/>
          </a:xfrm>
        </p:spPr>
        <p:txBody>
          <a:bodyPr>
            <a:noAutofit/>
          </a:bodyPr>
          <a:lstStyle/>
          <a:p>
            <a:r>
              <a:rPr lang="nl-NL" sz="3600" dirty="0"/>
              <a:t>Alle hulp aan een hulpbehoevende door iemand uit diens directe sociale omgeving, onbetaald/ niet verplicht</a:t>
            </a:r>
            <a:br>
              <a:rPr lang="nl-NL" sz="3600" dirty="0"/>
            </a:br>
            <a:br>
              <a:rPr lang="nl-NL" sz="3600" dirty="0"/>
            </a:br>
            <a:r>
              <a:rPr lang="nl-NL" sz="3600" b="1" dirty="0"/>
              <a:t>4,4 miljoen mensen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0" y="118803"/>
            <a:ext cx="7638585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NL" sz="3200" b="1" dirty="0"/>
              <a:t>Mantelzorg</a:t>
            </a:r>
          </a:p>
          <a:p>
            <a:pPr lvl="0">
              <a:buFont typeface="Arial" pitchFamily="34" charset="0"/>
              <a:buChar char="•"/>
            </a:pPr>
            <a:endParaRPr lang="nl-NL" dirty="0"/>
          </a:p>
          <a:p>
            <a:pPr lvl="0">
              <a:buFont typeface="Arial" pitchFamily="34" charset="0"/>
              <a:buChar char="•"/>
            </a:pPr>
            <a:endParaRPr lang="nl-NL" dirty="0"/>
          </a:p>
          <a:p>
            <a:pPr lvl="0">
              <a:buFont typeface="Arial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5607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09254" y="3000302"/>
            <a:ext cx="6928934" cy="1143000"/>
          </a:xfrm>
        </p:spPr>
        <p:txBody>
          <a:bodyPr>
            <a:normAutofit fontScale="90000"/>
          </a:bodyPr>
          <a:lstStyle/>
          <a:p>
            <a:pPr marL="0" indent="0"/>
            <a:r>
              <a:rPr lang="nl-NL" sz="3600" b="1" dirty="0"/>
              <a:t>Doel: </a:t>
            </a:r>
            <a:br>
              <a:rPr lang="nl-NL" sz="3600" b="1" dirty="0"/>
            </a:br>
            <a:r>
              <a:rPr lang="nl-NL" sz="3600" dirty="0"/>
              <a:t>Langer thuis wonen/ deelnemen aan de maatschappij</a:t>
            </a:r>
            <a:br>
              <a:rPr lang="nl-NL" sz="3600" dirty="0"/>
            </a:br>
            <a:br>
              <a:rPr lang="nl-NL" sz="3600" dirty="0"/>
            </a:br>
            <a:r>
              <a:rPr lang="nl-NL" sz="3600" b="1" dirty="0"/>
              <a:t>Uitvoering:</a:t>
            </a:r>
            <a:br>
              <a:rPr lang="nl-NL" sz="3600" b="1" dirty="0"/>
            </a:br>
            <a:r>
              <a:rPr lang="nl-NL" sz="3600" dirty="0"/>
              <a:t>Per gemeente verschillend</a:t>
            </a:r>
            <a:br>
              <a:rPr lang="nl-NL" sz="3600" dirty="0"/>
            </a:br>
            <a:r>
              <a:rPr lang="nl-NL" sz="3600" dirty="0"/>
              <a:t>Melding/ aanvraag / keukentafelgesprek/ wel of geen indicatie</a:t>
            </a:r>
            <a:br>
              <a:rPr lang="nl-NL" sz="3600" dirty="0"/>
            </a:br>
            <a:br>
              <a:rPr lang="nl-NL" sz="3600" dirty="0"/>
            </a:br>
            <a:r>
              <a:rPr lang="nl-NL" sz="3600" b="1" dirty="0"/>
              <a:t>Eigen bijdrage:</a:t>
            </a:r>
            <a:br>
              <a:rPr lang="nl-NL" sz="3600" b="1" dirty="0"/>
            </a:br>
            <a:r>
              <a:rPr lang="nl-NL" sz="3600" dirty="0"/>
              <a:t>€ 17,50 per 4 weken geïnd door het CAK</a:t>
            </a:r>
            <a:br>
              <a:rPr lang="nl-NL" sz="3200" dirty="0"/>
            </a:br>
            <a:br>
              <a:rPr lang="nl-NL" sz="3200" dirty="0"/>
            </a:br>
            <a:endParaRPr lang="nl-NL" sz="3200" dirty="0"/>
          </a:p>
        </p:txBody>
      </p:sp>
      <p:sp>
        <p:nvSpPr>
          <p:cNvPr id="29" name="Tekstvak 28"/>
          <p:cNvSpPr txBox="1"/>
          <p:nvPr/>
        </p:nvSpPr>
        <p:spPr>
          <a:xfrm>
            <a:off x="3501483" y="1521001"/>
            <a:ext cx="76385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nl-NL" dirty="0"/>
          </a:p>
          <a:p>
            <a:pPr lvl="0">
              <a:buFont typeface="Arial" pitchFamily="34" charset="0"/>
              <a:buChar char="•"/>
            </a:pPr>
            <a:endParaRPr lang="nl-NL" dirty="0"/>
          </a:p>
          <a:p>
            <a:pPr lvl="0">
              <a:buFont typeface="Arial" pitchFamily="34" charset="0"/>
              <a:buChar char="•"/>
            </a:pPr>
            <a:endParaRPr lang="nl-NL" dirty="0"/>
          </a:p>
          <a:p>
            <a:pPr lvl="0">
              <a:buFont typeface="Arial" pitchFamily="34" charset="0"/>
              <a:buChar char="•"/>
            </a:pPr>
            <a:endParaRPr lang="nl-NL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91C557FE-B324-4E2D-A794-0D2DA8F57AE5}"/>
              </a:ext>
            </a:extLst>
          </p:cNvPr>
          <p:cNvSpPr/>
          <p:nvPr/>
        </p:nvSpPr>
        <p:spPr>
          <a:xfrm>
            <a:off x="0" y="181094"/>
            <a:ext cx="3048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/>
              <a:t>Wet Maatschappelijke Ondersteuning (WMO)</a:t>
            </a:r>
          </a:p>
        </p:txBody>
      </p:sp>
    </p:spTree>
    <p:extLst>
      <p:ext uri="{BB962C8B-B14F-4D97-AF65-F5344CB8AC3E}">
        <p14:creationId xmlns:p14="http://schemas.microsoft.com/office/powerpoint/2010/main" val="1875124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09254" y="2968802"/>
            <a:ext cx="6928934" cy="1143000"/>
          </a:xfrm>
        </p:spPr>
        <p:txBody>
          <a:bodyPr>
            <a:normAutofit fontScale="90000"/>
          </a:bodyPr>
          <a:lstStyle/>
          <a:p>
            <a:r>
              <a:rPr lang="nl-NL" sz="3600" b="1" dirty="0"/>
              <a:t>Basispakket:</a:t>
            </a:r>
            <a:br>
              <a:rPr lang="nl-NL" sz="3600" b="1" dirty="0"/>
            </a:br>
            <a:r>
              <a:rPr lang="nl-NL" sz="3600" dirty="0"/>
              <a:t>Jaarlijks samengesteld door overheid</a:t>
            </a:r>
            <a:br>
              <a:rPr lang="nl-NL" sz="3600" dirty="0"/>
            </a:br>
            <a:br>
              <a:rPr lang="nl-NL" sz="3600" dirty="0"/>
            </a:br>
            <a:r>
              <a:rPr lang="nl-NL" sz="3600" b="1" dirty="0"/>
              <a:t>Indicatie verpleging en persoonlijke verzorging:</a:t>
            </a:r>
            <a:br>
              <a:rPr lang="nl-NL" sz="3600" b="1" dirty="0"/>
            </a:br>
            <a:r>
              <a:rPr lang="nl-NL" sz="3600" dirty="0"/>
              <a:t>Wordt gesteld door wijkverpleegkundige</a:t>
            </a:r>
            <a:br>
              <a:rPr lang="nl-NL" sz="3600" dirty="0"/>
            </a:br>
            <a:br>
              <a:rPr lang="nl-NL" sz="3600" dirty="0"/>
            </a:br>
            <a:r>
              <a:rPr lang="nl-NL" sz="3600" b="1" dirty="0"/>
              <a:t>Eigen risico:</a:t>
            </a:r>
            <a:br>
              <a:rPr lang="nl-NL" sz="3600" b="1" dirty="0"/>
            </a:br>
            <a:r>
              <a:rPr lang="nl-NL" sz="3600" b="1" dirty="0"/>
              <a:t> </a:t>
            </a:r>
            <a:r>
              <a:rPr lang="nl-NL" sz="3600" dirty="0"/>
              <a:t>€ 385,00</a:t>
            </a:r>
            <a:br>
              <a:rPr lang="nl-NL" sz="3200" dirty="0"/>
            </a:br>
            <a:br>
              <a:rPr lang="nl-NL" sz="3200" dirty="0"/>
            </a:br>
            <a:br>
              <a:rPr lang="nl-NL" sz="3200" dirty="0"/>
            </a:br>
            <a:endParaRPr lang="nl-NL" sz="3200" dirty="0"/>
          </a:p>
        </p:txBody>
      </p:sp>
      <p:sp>
        <p:nvSpPr>
          <p:cNvPr id="29" name="Tekstvak 28"/>
          <p:cNvSpPr txBox="1"/>
          <p:nvPr/>
        </p:nvSpPr>
        <p:spPr>
          <a:xfrm>
            <a:off x="3269723" y="1768473"/>
            <a:ext cx="76385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nl-NL" dirty="0"/>
          </a:p>
          <a:p>
            <a:pPr lvl="0">
              <a:buFont typeface="Arial" pitchFamily="34" charset="0"/>
              <a:buChar char="•"/>
            </a:pPr>
            <a:endParaRPr lang="nl-NL" dirty="0"/>
          </a:p>
          <a:p>
            <a:pPr lvl="0">
              <a:buFont typeface="Arial" pitchFamily="34" charset="0"/>
              <a:buChar char="•"/>
            </a:pPr>
            <a:endParaRPr lang="nl-NL" dirty="0"/>
          </a:p>
          <a:p>
            <a:pPr lvl="0">
              <a:buFont typeface="Arial" pitchFamily="34" charset="0"/>
              <a:buChar char="•"/>
            </a:pPr>
            <a:endParaRPr lang="nl-NL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8C84B947-0E46-4690-972C-8299FE639CFA}"/>
              </a:ext>
            </a:extLst>
          </p:cNvPr>
          <p:cNvSpPr/>
          <p:nvPr/>
        </p:nvSpPr>
        <p:spPr>
          <a:xfrm>
            <a:off x="0" y="101955"/>
            <a:ext cx="32697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b="1" dirty="0"/>
              <a:t>Zorgverzekering</a:t>
            </a:r>
          </a:p>
          <a:p>
            <a:r>
              <a:rPr lang="nl-NL" sz="3200" b="1" dirty="0"/>
              <a:t>Wet </a:t>
            </a:r>
          </a:p>
          <a:p>
            <a:r>
              <a:rPr lang="nl-NL" sz="3200" b="1" dirty="0"/>
              <a:t>(ZvW)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880301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09254" y="2968802"/>
            <a:ext cx="6928934" cy="1143000"/>
          </a:xfrm>
        </p:spPr>
        <p:txBody>
          <a:bodyPr>
            <a:normAutofit fontScale="90000"/>
          </a:bodyPr>
          <a:lstStyle/>
          <a:p>
            <a:br>
              <a:rPr lang="nl-NL" sz="3200" b="1" dirty="0"/>
            </a:br>
            <a:r>
              <a:rPr lang="nl-NL" sz="3200" b="1" dirty="0"/>
              <a:t>Langdurige zorg:</a:t>
            </a:r>
            <a:br>
              <a:rPr lang="nl-NL" sz="3200" b="1" dirty="0"/>
            </a:br>
            <a:r>
              <a:rPr lang="nl-NL" sz="3200" dirty="0"/>
              <a:t>Intensieve zorg in de nabijheid of permanent toezicht voor chronische zieken, kwetsbare ouderen en mensen met cognitieve en of lichamelijke beperking of aandoening. Thuis of in een instelling.</a:t>
            </a:r>
            <a:br>
              <a:rPr lang="nl-NL" sz="3200" dirty="0"/>
            </a:br>
            <a:r>
              <a:rPr lang="nl-NL" sz="3200" b="1" dirty="0"/>
              <a:t>CIZ ( Centrum indicatiestelling zorg ):</a:t>
            </a:r>
            <a:br>
              <a:rPr lang="nl-NL" sz="3200" b="1" dirty="0"/>
            </a:br>
            <a:r>
              <a:rPr lang="nl-NL" sz="3200" dirty="0"/>
              <a:t>Aanvraag via website/ ( telefonisch) gesprek.</a:t>
            </a:r>
            <a:br>
              <a:rPr lang="nl-NL" sz="3200" dirty="0"/>
            </a:br>
            <a:r>
              <a:rPr lang="nl-NL" sz="3200" b="1" dirty="0"/>
              <a:t>Eigen bijdrage:</a:t>
            </a:r>
            <a:br>
              <a:rPr lang="nl-NL" sz="3200" b="1" dirty="0"/>
            </a:br>
            <a:r>
              <a:rPr lang="nl-NL" sz="3200" dirty="0"/>
              <a:t>Afhankelijk van inkomens en vermogen (2017)/ geïnd door het CAK.</a:t>
            </a:r>
            <a:br>
              <a:rPr lang="nl-NL" sz="3200" dirty="0"/>
            </a:br>
            <a:r>
              <a:rPr lang="nl-NL" sz="3200" dirty="0"/>
              <a:t>Lage eigen bijdrage minimaal € 164,20 en maximaal € 721,00 per maand</a:t>
            </a:r>
            <a:br>
              <a:rPr lang="nl-NL" sz="3200" dirty="0"/>
            </a:br>
            <a:r>
              <a:rPr lang="nl-NL" sz="3200" dirty="0"/>
              <a:t>Hoge eigen bijdrage maximaal € 2.364,80 per maand</a:t>
            </a:r>
            <a:br>
              <a:rPr lang="nl-NL" sz="3200" dirty="0"/>
            </a:br>
            <a:br>
              <a:rPr lang="nl-NL" sz="3200" dirty="0"/>
            </a:br>
            <a:endParaRPr lang="nl-NL" sz="3200" dirty="0"/>
          </a:p>
        </p:txBody>
      </p:sp>
      <p:sp>
        <p:nvSpPr>
          <p:cNvPr id="29" name="Tekstvak 28"/>
          <p:cNvSpPr txBox="1"/>
          <p:nvPr/>
        </p:nvSpPr>
        <p:spPr>
          <a:xfrm>
            <a:off x="3501483" y="1658161"/>
            <a:ext cx="76385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nl-NL" dirty="0"/>
          </a:p>
          <a:p>
            <a:pPr lvl="0">
              <a:buFont typeface="Arial" pitchFamily="34" charset="0"/>
              <a:buChar char="•"/>
            </a:pPr>
            <a:endParaRPr lang="nl-NL" dirty="0"/>
          </a:p>
          <a:p>
            <a:pPr lvl="0">
              <a:buFont typeface="Arial" pitchFamily="34" charset="0"/>
              <a:buChar char="•"/>
            </a:pPr>
            <a:endParaRPr lang="nl-NL" dirty="0"/>
          </a:p>
          <a:p>
            <a:pPr lvl="0">
              <a:buFont typeface="Arial" pitchFamily="34" charset="0"/>
              <a:buChar char="•"/>
            </a:pPr>
            <a:endParaRPr lang="nl-NL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3CFB34E5-6E67-477D-B223-99D3443ECD83}"/>
              </a:ext>
            </a:extLst>
          </p:cNvPr>
          <p:cNvSpPr/>
          <p:nvPr/>
        </p:nvSpPr>
        <p:spPr>
          <a:xfrm>
            <a:off x="0" y="43934"/>
            <a:ext cx="284802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b="1" dirty="0"/>
              <a:t>Wet Langdurige</a:t>
            </a:r>
          </a:p>
          <a:p>
            <a:r>
              <a:rPr lang="nl-NL" sz="3200" b="1" dirty="0"/>
              <a:t> Zorg </a:t>
            </a:r>
          </a:p>
          <a:p>
            <a:r>
              <a:rPr lang="nl-NL" sz="3200" b="1" dirty="0"/>
              <a:t>(</a:t>
            </a:r>
            <a:r>
              <a:rPr lang="nl-NL" sz="3200" b="1" dirty="0" err="1"/>
              <a:t>WlZ</a:t>
            </a:r>
            <a:r>
              <a:rPr lang="nl-NL" sz="3200" b="1" dirty="0"/>
              <a:t>)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094188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09254" y="1539240"/>
            <a:ext cx="6928934" cy="2572562"/>
          </a:xfrm>
        </p:spPr>
        <p:txBody>
          <a:bodyPr>
            <a:normAutofit fontScale="90000"/>
          </a:bodyPr>
          <a:lstStyle/>
          <a:p>
            <a:br>
              <a:rPr lang="nl-NL" sz="3200" b="1" dirty="0"/>
            </a:br>
            <a:br>
              <a:rPr lang="nl-NL" sz="3600" b="1" dirty="0"/>
            </a:br>
            <a:br>
              <a:rPr lang="nl-NL" sz="3600" b="1" dirty="0"/>
            </a:br>
            <a:br>
              <a:rPr lang="nl-NL" sz="3200" dirty="0"/>
            </a:br>
            <a:br>
              <a:rPr lang="nl-NL" sz="3200" dirty="0"/>
            </a:br>
            <a:endParaRPr lang="nl-NL" sz="3200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E7B0C50A-E43B-4A5C-8776-5B7C63ED12E1}"/>
              </a:ext>
            </a:extLst>
          </p:cNvPr>
          <p:cNvSpPr txBox="1"/>
          <p:nvPr/>
        </p:nvSpPr>
        <p:spPr>
          <a:xfrm>
            <a:off x="2785203" y="1683153"/>
            <a:ext cx="76385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nl-NL" dirty="0"/>
          </a:p>
          <a:p>
            <a:pPr lvl="0">
              <a:buFont typeface="Arial" pitchFamily="34" charset="0"/>
              <a:buChar char="•"/>
            </a:pPr>
            <a:endParaRPr lang="nl-NL" dirty="0"/>
          </a:p>
          <a:p>
            <a:pPr lvl="0">
              <a:buFont typeface="Arial" pitchFamily="34" charset="0"/>
              <a:buChar char="•"/>
            </a:pPr>
            <a:endParaRPr lang="nl-NL" dirty="0"/>
          </a:p>
          <a:p>
            <a:pPr lvl="0">
              <a:buFont typeface="Arial" pitchFamily="34" charset="0"/>
              <a:buChar char="•"/>
            </a:pPr>
            <a:endParaRPr lang="nl-NL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B78738D6-A1FF-4194-B7B9-E2496242164B}"/>
              </a:ext>
            </a:extLst>
          </p:cNvPr>
          <p:cNvSpPr/>
          <p:nvPr/>
        </p:nvSpPr>
        <p:spPr>
          <a:xfrm>
            <a:off x="4327788" y="608855"/>
            <a:ext cx="6096000" cy="5570756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nl-NL" b="1" dirty="0"/>
            </a:br>
            <a:r>
              <a:rPr lang="nl-NL" sz="3200" dirty="0"/>
              <a:t>Afhankelijk van inkomen en vermogen (2017)/ geïnd door het CAK.</a:t>
            </a:r>
          </a:p>
          <a:p>
            <a:br>
              <a:rPr lang="nl-NL" sz="3200" dirty="0"/>
            </a:br>
            <a:r>
              <a:rPr lang="nl-NL" sz="3200" dirty="0"/>
              <a:t>Lage eigen bijdrage minimaal € 164,20 en maximaal € 721,00 per maand</a:t>
            </a:r>
          </a:p>
          <a:p>
            <a:br>
              <a:rPr lang="nl-NL" sz="3200" dirty="0"/>
            </a:br>
            <a:r>
              <a:rPr lang="nl-NL" sz="3200" dirty="0"/>
              <a:t>Hoge eigen bijdrage maximaal € 2.364,80 per maand</a:t>
            </a:r>
            <a:br>
              <a:rPr lang="nl-NL" dirty="0"/>
            </a:br>
            <a:endParaRPr lang="nl-NL" dirty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F5AAD88E-00F4-4FFE-8F9A-20CD4AE7B5A1}"/>
              </a:ext>
            </a:extLst>
          </p:cNvPr>
          <p:cNvSpPr/>
          <p:nvPr/>
        </p:nvSpPr>
        <p:spPr>
          <a:xfrm>
            <a:off x="96903" y="50988"/>
            <a:ext cx="26883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b="1" dirty="0"/>
              <a:t>Eigen bijdrage: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831047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09254" y="1539240"/>
            <a:ext cx="6928934" cy="2572562"/>
          </a:xfrm>
        </p:spPr>
        <p:txBody>
          <a:bodyPr>
            <a:normAutofit fontScale="90000"/>
          </a:bodyPr>
          <a:lstStyle/>
          <a:p>
            <a:br>
              <a:rPr lang="nl-NL" sz="3200" b="1" dirty="0"/>
            </a:br>
            <a:br>
              <a:rPr lang="nl-NL" sz="3600" b="1" dirty="0"/>
            </a:br>
            <a:r>
              <a:rPr lang="nl-NL" sz="3600" b="1" dirty="0"/>
              <a:t>30 september 2019 </a:t>
            </a:r>
            <a:br>
              <a:rPr lang="nl-NL" sz="3600" b="1" dirty="0"/>
            </a:br>
            <a:r>
              <a:rPr lang="nl-NL" sz="3600" b="1" dirty="0"/>
              <a:t>14:30 uur tot 16:30 uur.</a:t>
            </a:r>
            <a:br>
              <a:rPr lang="nl-NL" sz="3600" b="1" dirty="0"/>
            </a:br>
            <a:br>
              <a:rPr lang="nl-NL" sz="3600" b="1" dirty="0"/>
            </a:br>
            <a:r>
              <a:rPr lang="nl-NL" sz="3600" b="1" dirty="0"/>
              <a:t>Dank u wel voor uw aandacht</a:t>
            </a:r>
            <a:br>
              <a:rPr lang="nl-NL" sz="3200" dirty="0"/>
            </a:br>
            <a:br>
              <a:rPr lang="nl-NL" sz="3200" dirty="0"/>
            </a:br>
            <a:endParaRPr lang="nl-NL" sz="3200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E7B0C50A-E43B-4A5C-8776-5B7C63ED12E1}"/>
              </a:ext>
            </a:extLst>
          </p:cNvPr>
          <p:cNvSpPr txBox="1"/>
          <p:nvPr/>
        </p:nvSpPr>
        <p:spPr>
          <a:xfrm>
            <a:off x="2785203" y="1683153"/>
            <a:ext cx="76385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nl-NL" dirty="0"/>
          </a:p>
          <a:p>
            <a:pPr lvl="0">
              <a:buFont typeface="Arial" pitchFamily="34" charset="0"/>
              <a:buChar char="•"/>
            </a:pPr>
            <a:endParaRPr lang="nl-NL" dirty="0"/>
          </a:p>
          <a:p>
            <a:pPr lvl="0">
              <a:buFont typeface="Arial" pitchFamily="34" charset="0"/>
              <a:buChar char="•"/>
            </a:pPr>
            <a:endParaRPr lang="nl-NL" dirty="0"/>
          </a:p>
          <a:p>
            <a:pPr lvl="0">
              <a:buFont typeface="Arial" pitchFamily="34" charset="0"/>
              <a:buChar char="•"/>
            </a:pPr>
            <a:endParaRPr lang="nl-NL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4875F923-5263-452F-9557-885FAD676053}"/>
              </a:ext>
            </a:extLst>
          </p:cNvPr>
          <p:cNvSpPr/>
          <p:nvPr/>
        </p:nvSpPr>
        <p:spPr>
          <a:xfrm>
            <a:off x="51809" y="0"/>
            <a:ext cx="19504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b="1" dirty="0"/>
              <a:t>Zorgmarkt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837041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2121</TotalTime>
  <Words>59</Words>
  <Application>Microsoft Office PowerPoint</Application>
  <PresentationFormat>Breedbeeld</PresentationFormat>
  <Paragraphs>40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Office-thema</vt:lpstr>
      <vt:lpstr>PowerPoint-presentatie</vt:lpstr>
      <vt:lpstr>Zorgfinanciering</vt:lpstr>
      <vt:lpstr>Participatie</vt:lpstr>
      <vt:lpstr>Alle hulp aan een hulpbehoevende door iemand uit diens directe sociale omgeving, onbetaald/ niet verplicht  4,4 miljoen mensen</vt:lpstr>
      <vt:lpstr>Doel:  Langer thuis wonen/ deelnemen aan de maatschappij  Uitvoering: Per gemeente verschillend Melding/ aanvraag / keukentafelgesprek/ wel of geen indicatie  Eigen bijdrage: € 17,50 per 4 weken geïnd door het CAK  </vt:lpstr>
      <vt:lpstr>Basispakket: Jaarlijks samengesteld door overheid  Indicatie verpleging en persoonlijke verzorging: Wordt gesteld door wijkverpleegkundige  Eigen risico:  € 385,00   </vt:lpstr>
      <vt:lpstr> Langdurige zorg: Intensieve zorg in de nabijheid of permanent toezicht voor chronische zieken, kwetsbare ouderen en mensen met cognitieve en of lichamelijke beperking of aandoening. Thuis of in een instelling. CIZ ( Centrum indicatiestelling zorg ): Aanvraag via website/ ( telefonisch) gesprek. Eigen bijdrage: Afhankelijk van inkomens en vermogen (2017)/ geïnd door het CAK. Lage eigen bijdrage minimaal € 164,20 en maximaal € 721,00 per maand Hoge eigen bijdrage maximaal € 2.364,80 per maand  </vt:lpstr>
      <vt:lpstr>     </vt:lpstr>
      <vt:lpstr>  30 september 2019  14:30 uur tot 16:30 uur.  Dank u wel voor uw aandacht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 Verdonk</dc:creator>
  <cp:lastModifiedBy>Inge van Horen | Molenwijck</cp:lastModifiedBy>
  <cp:revision>104</cp:revision>
  <dcterms:created xsi:type="dcterms:W3CDTF">2017-12-07T12:51:58Z</dcterms:created>
  <dcterms:modified xsi:type="dcterms:W3CDTF">2019-09-18T08:05:17Z</dcterms:modified>
</cp:coreProperties>
</file>