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1" r:id="rId6"/>
    <p:sldId id="260" r:id="rId7"/>
    <p:sldId id="259" r:id="rId8"/>
    <p:sldId id="258"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69" r:id="rId29"/>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FA8DF7-A9F9-4DA2-9D3B-A8E72F25124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AB25393B-78CF-4E88-994E-8C54A86ED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69034A1D-AB1A-498E-B659-64AB9E381781}"/>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5" name="Tijdelijke aanduiding voor voettekst 4">
            <a:extLst>
              <a:ext uri="{FF2B5EF4-FFF2-40B4-BE49-F238E27FC236}">
                <a16:creationId xmlns:a16="http://schemas.microsoft.com/office/drawing/2014/main" xmlns="" id="{ABE3AA86-BB22-47EA-98B4-99E38B1DCD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AD392AC-A3CE-4577-A9A0-F5D2DE69BDB5}"/>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388880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BD2ABF-8475-48A6-A44F-6DEFDAA5A60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F57E8682-C85D-4BDF-BB32-BDE4224E5EE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EAC775C0-B524-4BB1-B501-9996C6D1945E}"/>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5" name="Tijdelijke aanduiding voor voettekst 4">
            <a:extLst>
              <a:ext uri="{FF2B5EF4-FFF2-40B4-BE49-F238E27FC236}">
                <a16:creationId xmlns:a16="http://schemas.microsoft.com/office/drawing/2014/main" xmlns="" id="{F091FA5C-3D86-4373-B8AC-A7F1B9E763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5534CB23-551D-4129-8846-10B9C69D29C1}"/>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141894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736450AF-574A-4777-AAB0-6615C33238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D4203A8C-7F4C-4402-85F8-CF13E245EA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8F523C5-8221-4817-8DBA-F72E21514B89}"/>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5" name="Tijdelijke aanduiding voor voettekst 4">
            <a:extLst>
              <a:ext uri="{FF2B5EF4-FFF2-40B4-BE49-F238E27FC236}">
                <a16:creationId xmlns:a16="http://schemas.microsoft.com/office/drawing/2014/main" xmlns="" id="{A1AC4439-ABC1-46B8-A3F7-C0D0EE9A54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F0614E6-5939-42A8-8007-95E91E7ACE9A}"/>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22150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108A711-A445-4BA1-9B39-DCB161E39E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2AEF09AA-DBE6-4C53-B4C8-3B429F5005B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803C3723-12BB-41FA-9A58-32EBBB3603BF}"/>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5" name="Tijdelijke aanduiding voor voettekst 4">
            <a:extLst>
              <a:ext uri="{FF2B5EF4-FFF2-40B4-BE49-F238E27FC236}">
                <a16:creationId xmlns:a16="http://schemas.microsoft.com/office/drawing/2014/main" xmlns="" id="{F9DE54C3-94A0-4A8D-B077-AF2D854F00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A9B8C138-07B1-445A-B0EC-5260AA242E2F}"/>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70275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12A63AE-EEB3-4D9B-A556-537B9D88A75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21152EA0-72BD-4139-9740-ECCC1ADA7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397B1F23-789F-48B2-B188-35823B61D621}"/>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5" name="Tijdelijke aanduiding voor voettekst 4">
            <a:extLst>
              <a:ext uri="{FF2B5EF4-FFF2-40B4-BE49-F238E27FC236}">
                <a16:creationId xmlns:a16="http://schemas.microsoft.com/office/drawing/2014/main" xmlns="" id="{BA01CF5C-6545-4619-8DC2-89E1469EAE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56610655-EFC3-4424-B513-2BBF1F2E10D9}"/>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353584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54319AF-7646-41CF-B6FF-8735946712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C3A85C0B-8595-4A35-AF34-1E5E5EEC4B4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63B93F4D-C636-4EB4-8085-083BAB555F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96992944-550F-474C-914E-40439BF43B29}"/>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6" name="Tijdelijke aanduiding voor voettekst 5">
            <a:extLst>
              <a:ext uri="{FF2B5EF4-FFF2-40B4-BE49-F238E27FC236}">
                <a16:creationId xmlns:a16="http://schemas.microsoft.com/office/drawing/2014/main" xmlns="" id="{D4013345-F4C6-4045-8DA2-139ECF7DF4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9B69B089-DEF0-49BB-BB82-51426EAC2A97}"/>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36370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A7E5B6-1F39-4F79-B42D-424AEFE33FD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037C1614-9FA9-41AE-A42F-58D38F7E3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33A7447B-21B9-410D-ABE8-4FB1A9372DA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76E8792E-61B2-42A9-805E-F4D3E180B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C4358EA2-B8D0-4904-9835-982447933DE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A4B48F76-77FB-4431-8589-D5B80A6B6055}"/>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8" name="Tijdelijke aanduiding voor voettekst 7">
            <a:extLst>
              <a:ext uri="{FF2B5EF4-FFF2-40B4-BE49-F238E27FC236}">
                <a16:creationId xmlns:a16="http://schemas.microsoft.com/office/drawing/2014/main" xmlns="" id="{61D75DB9-C6CC-40D9-8EF9-44E277A7AB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071B936F-3DD1-484B-AD56-1121060735B7}"/>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83866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A293049-DA6F-4AFB-80C6-74DF378641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DB06E3BA-674C-4E5F-85F1-CF0AC1A5C48F}"/>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4" name="Tijdelijke aanduiding voor voettekst 3">
            <a:extLst>
              <a:ext uri="{FF2B5EF4-FFF2-40B4-BE49-F238E27FC236}">
                <a16:creationId xmlns:a16="http://schemas.microsoft.com/office/drawing/2014/main" xmlns="" id="{869FD93C-0DA5-4AB0-9F58-EEB4BC4FEE6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CE3A0C0E-09D2-47FF-972C-72FE62115C7B}"/>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19068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4CA1C469-3A41-4267-85CC-225A5590D1E0}"/>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3" name="Tijdelijke aanduiding voor voettekst 2">
            <a:extLst>
              <a:ext uri="{FF2B5EF4-FFF2-40B4-BE49-F238E27FC236}">
                <a16:creationId xmlns:a16="http://schemas.microsoft.com/office/drawing/2014/main" xmlns="" id="{43EA32E7-3F1A-4ED4-BD86-A81BB065EA3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17694551-C793-42B7-85CA-77CC9D1CAEF3}"/>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322728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4257A1-24AC-4366-A4C3-3135161CF4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9F70E5FE-A494-43FD-9FCC-E1BF99641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D4FBCC7C-C170-427F-9A5E-060FC678D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2D88F65-D5AA-4C03-875A-BBCCD186BA3B}"/>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6" name="Tijdelijke aanduiding voor voettekst 5">
            <a:extLst>
              <a:ext uri="{FF2B5EF4-FFF2-40B4-BE49-F238E27FC236}">
                <a16:creationId xmlns:a16="http://schemas.microsoft.com/office/drawing/2014/main" xmlns="" id="{9004B202-A1D7-4418-8CBA-711EE4210A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E05FA811-783B-4850-AF3B-BE8BA55BC9A0}"/>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273745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78D085E-104B-4C20-8C12-DF981423E9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053B9BC7-1243-4C67-BDA6-2CECEF72E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DB711DAA-732E-4F51-A875-A06D5CC19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437B904D-BD22-458E-9373-A3FF1FADF539}"/>
              </a:ext>
            </a:extLst>
          </p:cNvPr>
          <p:cNvSpPr>
            <a:spLocks noGrp="1"/>
          </p:cNvSpPr>
          <p:nvPr>
            <p:ph type="dt" sz="half" idx="10"/>
          </p:nvPr>
        </p:nvSpPr>
        <p:spPr/>
        <p:txBody>
          <a:bodyPr/>
          <a:lstStyle/>
          <a:p>
            <a:fld id="{93EEA505-0C68-47C4-8F91-F8915624B01C}" type="datetimeFigureOut">
              <a:rPr lang="nl-NL" smtClean="0"/>
              <a:t>19-9-2019</a:t>
            </a:fld>
            <a:endParaRPr lang="nl-NL"/>
          </a:p>
        </p:txBody>
      </p:sp>
      <p:sp>
        <p:nvSpPr>
          <p:cNvPr id="6" name="Tijdelijke aanduiding voor voettekst 5">
            <a:extLst>
              <a:ext uri="{FF2B5EF4-FFF2-40B4-BE49-F238E27FC236}">
                <a16:creationId xmlns:a16="http://schemas.microsoft.com/office/drawing/2014/main" xmlns="" id="{9F0E74CA-1877-4CA9-AEE4-CB7C954D920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07FD5D47-FCC2-4366-B3D5-8FB01412778A}"/>
              </a:ext>
            </a:extLst>
          </p:cNvPr>
          <p:cNvSpPr>
            <a:spLocks noGrp="1"/>
          </p:cNvSpPr>
          <p:nvPr>
            <p:ph type="sldNum" sz="quarter" idx="12"/>
          </p:nvPr>
        </p:nvSpPr>
        <p:spPr/>
        <p:txBody>
          <a:bodyPr/>
          <a:lstStyle/>
          <a:p>
            <a:fld id="{4DB12503-FA77-4267-9498-4437D4CD2548}" type="slidenum">
              <a:rPr lang="nl-NL" smtClean="0"/>
              <a:t>‹nr.›</a:t>
            </a:fld>
            <a:endParaRPr lang="nl-NL"/>
          </a:p>
        </p:txBody>
      </p:sp>
    </p:spTree>
    <p:extLst>
      <p:ext uri="{BB962C8B-B14F-4D97-AF65-F5344CB8AC3E}">
        <p14:creationId xmlns:p14="http://schemas.microsoft.com/office/powerpoint/2010/main" val="262400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A577373-5EE4-4F7D-A15E-988081672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9C426615-3850-4C60-BC8B-81DF8A475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5706B71-09EB-4542-BC34-47A8D6D1D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EA505-0C68-47C4-8F91-F8915624B01C}" type="datetimeFigureOut">
              <a:rPr lang="nl-NL" smtClean="0"/>
              <a:t>19-9-2019</a:t>
            </a:fld>
            <a:endParaRPr lang="nl-NL"/>
          </a:p>
        </p:txBody>
      </p:sp>
      <p:sp>
        <p:nvSpPr>
          <p:cNvPr id="5" name="Tijdelijke aanduiding voor voettekst 4">
            <a:extLst>
              <a:ext uri="{FF2B5EF4-FFF2-40B4-BE49-F238E27FC236}">
                <a16:creationId xmlns:a16="http://schemas.microsoft.com/office/drawing/2014/main" xmlns="" id="{FBF70CD0-552A-4C07-92AB-680232770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8DBBED9D-28AE-4356-AF1E-DF35E93A8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2503-FA77-4267-9498-4437D4CD2548}" type="slidenum">
              <a:rPr lang="nl-NL" smtClean="0"/>
              <a:t>‹nr.›</a:t>
            </a:fld>
            <a:endParaRPr lang="nl-NL"/>
          </a:p>
        </p:txBody>
      </p:sp>
    </p:spTree>
    <p:extLst>
      <p:ext uri="{BB962C8B-B14F-4D97-AF65-F5344CB8AC3E}">
        <p14:creationId xmlns:p14="http://schemas.microsoft.com/office/powerpoint/2010/main" val="43603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092C7E2-5024-4154-844C-00C09811542A}"/>
              </a:ext>
            </a:extLst>
          </p:cNvPr>
          <p:cNvSpPr>
            <a:spLocks noGrp="1"/>
          </p:cNvSpPr>
          <p:nvPr>
            <p:ph type="ctrTitle"/>
          </p:nvPr>
        </p:nvSpPr>
        <p:spPr>
          <a:xfrm>
            <a:off x="6746628" y="1783959"/>
            <a:ext cx="4645250" cy="2889114"/>
          </a:xfrm>
        </p:spPr>
        <p:txBody>
          <a:bodyPr anchor="b">
            <a:normAutofit/>
          </a:bodyPr>
          <a:lstStyle/>
          <a:p>
            <a:pPr algn="l"/>
            <a:r>
              <a:rPr lang="en-US" sz="5600" dirty="0" err="1">
                <a:solidFill>
                  <a:schemeClr val="bg1"/>
                </a:solidFill>
              </a:rPr>
              <a:t>Ontwikkelingen</a:t>
            </a:r>
            <a:r>
              <a:rPr lang="en-US" sz="5600" dirty="0">
                <a:solidFill>
                  <a:schemeClr val="bg1"/>
                </a:solidFill>
              </a:rPr>
              <a:t> in de </a:t>
            </a:r>
            <a:r>
              <a:rPr lang="en-US" sz="5600" dirty="0" err="1">
                <a:solidFill>
                  <a:schemeClr val="bg1"/>
                </a:solidFill>
              </a:rPr>
              <a:t>woningmarkt</a:t>
            </a:r>
            <a:endParaRPr lang="nl-NL" sz="5600" dirty="0">
              <a:solidFill>
                <a:schemeClr val="bg1"/>
              </a:solidFill>
            </a:endParaRPr>
          </a:p>
        </p:txBody>
      </p:sp>
      <p:sp>
        <p:nvSpPr>
          <p:cNvPr id="12"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xmlns="" id="{E2A2F48A-C17C-4640-B0DB-D919212261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382" y="2051721"/>
            <a:ext cx="4047843" cy="1386386"/>
          </a:xfrm>
          <a:prstGeom prst="rect">
            <a:avLst/>
          </a:prstGeom>
        </p:spPr>
      </p:pic>
    </p:spTree>
    <p:extLst>
      <p:ext uri="{BB962C8B-B14F-4D97-AF65-F5344CB8AC3E}">
        <p14:creationId xmlns:p14="http://schemas.microsoft.com/office/powerpoint/2010/main" val="368388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804484" y="4267832"/>
            <a:ext cx="4805996" cy="1297115"/>
          </a:xfrm>
        </p:spPr>
        <p:txBody>
          <a:bodyPr vert="horz" lIns="91440" tIns="45720" rIns="91440" bIns="45720" rtlCol="0" anchor="t">
            <a:normAutofit/>
          </a:bodyPr>
          <a:lstStyle/>
          <a:p>
            <a:endParaRPr lang="en-US" kern="120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5" name="Afbeelding 4">
            <a:extLst>
              <a:ext uri="{FF2B5EF4-FFF2-40B4-BE49-F238E27FC236}">
                <a16:creationId xmlns:a16="http://schemas.microsoft.com/office/drawing/2014/main" xmlns="" id="{F9F12FDC-1A06-4BB7-BDF2-D3D42B48F01A}"/>
              </a:ext>
            </a:extLst>
          </p:cNvPr>
          <p:cNvPicPr>
            <a:picLocks noChangeAspect="1"/>
          </p:cNvPicPr>
          <p:nvPr/>
        </p:nvPicPr>
        <p:blipFill>
          <a:blip r:embed="rId4"/>
          <a:stretch>
            <a:fillRect/>
          </a:stretch>
        </p:blipFill>
        <p:spPr>
          <a:xfrm>
            <a:off x="344839" y="172939"/>
            <a:ext cx="9182983" cy="5666822"/>
          </a:xfrm>
          <a:prstGeom prst="rect">
            <a:avLst/>
          </a:prstGeom>
        </p:spPr>
      </p:pic>
    </p:spTree>
    <p:extLst>
      <p:ext uri="{BB962C8B-B14F-4D97-AF65-F5344CB8AC3E}">
        <p14:creationId xmlns:p14="http://schemas.microsoft.com/office/powerpoint/2010/main" val="325203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804484" y="4267832"/>
            <a:ext cx="4805996" cy="1297115"/>
          </a:xfrm>
        </p:spPr>
        <p:txBody>
          <a:bodyPr vert="horz" lIns="91440" tIns="45720" rIns="91440" bIns="45720" rtlCol="0" anchor="t">
            <a:normAutofit/>
          </a:bodyPr>
          <a:lstStyle/>
          <a:p>
            <a:endParaRPr lang="en-US" kern="120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5DE96F8F-2670-4292-81D9-B75B0D8CB0ED}"/>
              </a:ext>
            </a:extLst>
          </p:cNvPr>
          <p:cNvPicPr>
            <a:picLocks noChangeAspect="1"/>
          </p:cNvPicPr>
          <p:nvPr/>
        </p:nvPicPr>
        <p:blipFill>
          <a:blip r:embed="rId4"/>
          <a:stretch>
            <a:fillRect/>
          </a:stretch>
        </p:blipFill>
        <p:spPr>
          <a:xfrm>
            <a:off x="237067" y="172082"/>
            <a:ext cx="10532533" cy="5668322"/>
          </a:xfrm>
          <a:prstGeom prst="rect">
            <a:avLst/>
          </a:prstGeom>
        </p:spPr>
      </p:pic>
    </p:spTree>
    <p:extLst>
      <p:ext uri="{BB962C8B-B14F-4D97-AF65-F5344CB8AC3E}">
        <p14:creationId xmlns:p14="http://schemas.microsoft.com/office/powerpoint/2010/main" val="418418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481988" y="452187"/>
            <a:ext cx="4805996" cy="1297115"/>
          </a:xfrm>
        </p:spPr>
        <p:txBody>
          <a:bodyPr vert="horz" lIns="91440" tIns="45720" rIns="91440" bIns="45720" rtlCol="0" anchor="t">
            <a:normAutofit fontScale="90000"/>
          </a:bodyPr>
          <a:lstStyle/>
          <a:p>
            <a:r>
              <a:rPr lang="en-US" kern="1200" dirty="0">
                <a:solidFill>
                  <a:srgbClr val="000000"/>
                </a:solidFill>
                <a:latin typeface="+mj-lt"/>
                <a:ea typeface="+mj-ea"/>
                <a:cs typeface="+mj-cs"/>
              </a:rPr>
              <a:t>Boven de </a:t>
            </a:r>
            <a:r>
              <a:rPr lang="en-US" kern="1200" dirty="0" err="1">
                <a:solidFill>
                  <a:srgbClr val="000000"/>
                </a:solidFill>
                <a:latin typeface="+mj-lt"/>
                <a:ea typeface="+mj-ea"/>
                <a:cs typeface="+mj-cs"/>
              </a:rPr>
              <a:t>vraagprijs</a:t>
            </a:r>
            <a:r>
              <a:rPr lang="en-US" kern="1200" dirty="0">
                <a:solidFill>
                  <a:srgbClr val="000000"/>
                </a:solidFill>
                <a:latin typeface="+mj-lt"/>
                <a:ea typeface="+mj-ea"/>
                <a:cs typeface="+mj-cs"/>
              </a:rPr>
              <a:t>?</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endParaRPr lang="en-US" kern="1200" dirty="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3" name="Afbeelding 2">
            <a:extLst>
              <a:ext uri="{FF2B5EF4-FFF2-40B4-BE49-F238E27FC236}">
                <a16:creationId xmlns:a16="http://schemas.microsoft.com/office/drawing/2014/main" xmlns="" id="{79767216-8FBC-45AC-B076-CBC8BB54BBE8}"/>
              </a:ext>
            </a:extLst>
          </p:cNvPr>
          <p:cNvPicPr>
            <a:picLocks noChangeAspect="1"/>
          </p:cNvPicPr>
          <p:nvPr/>
        </p:nvPicPr>
        <p:blipFill>
          <a:blip r:embed="rId4"/>
          <a:stretch>
            <a:fillRect/>
          </a:stretch>
        </p:blipFill>
        <p:spPr>
          <a:xfrm>
            <a:off x="288542" y="1290560"/>
            <a:ext cx="11856250" cy="2762151"/>
          </a:xfrm>
          <a:prstGeom prst="rect">
            <a:avLst/>
          </a:prstGeom>
        </p:spPr>
      </p:pic>
    </p:spTree>
    <p:extLst>
      <p:ext uri="{BB962C8B-B14F-4D97-AF65-F5344CB8AC3E}">
        <p14:creationId xmlns:p14="http://schemas.microsoft.com/office/powerpoint/2010/main" val="161830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481988" y="452187"/>
            <a:ext cx="10411790" cy="1297115"/>
          </a:xfrm>
        </p:spPr>
        <p:txBody>
          <a:bodyPr vert="horz" lIns="91440" tIns="45720" rIns="91440" bIns="45720" rtlCol="0" anchor="t">
            <a:normAutofit fontScale="90000"/>
          </a:bodyPr>
          <a:lstStyle/>
          <a:p>
            <a:r>
              <a:rPr lang="en-US" dirty="0">
                <a:solidFill>
                  <a:srgbClr val="000000"/>
                </a:solidFill>
              </a:rPr>
              <a:t>De </a:t>
            </a:r>
            <a:r>
              <a:rPr lang="en-US" dirty="0" err="1">
                <a:solidFill>
                  <a:srgbClr val="000000"/>
                </a:solidFill>
              </a:rPr>
              <a:t>kracht</a:t>
            </a:r>
            <a:r>
              <a:rPr lang="en-US" dirty="0">
                <a:solidFill>
                  <a:srgbClr val="000000"/>
                </a:solidFill>
              </a:rPr>
              <a:t> van </a:t>
            </a:r>
            <a:r>
              <a:rPr lang="en-US" dirty="0" err="1">
                <a:solidFill>
                  <a:srgbClr val="000000"/>
                </a:solidFill>
              </a:rPr>
              <a:t>presenteren</a:t>
            </a:r>
            <a:r>
              <a:rPr lang="en-US" dirty="0">
                <a:solidFill>
                  <a:srgbClr val="000000"/>
                </a:solidFill>
              </a:rPr>
              <a:t> </a:t>
            </a:r>
            <a:br>
              <a:rPr lang="en-US" dirty="0">
                <a:solidFill>
                  <a:srgbClr val="000000"/>
                </a:solidFill>
              </a:rPr>
            </a:br>
            <a:r>
              <a:rPr lang="en-US" dirty="0" err="1">
                <a:solidFill>
                  <a:srgbClr val="000000"/>
                </a:solidFill>
              </a:rPr>
              <a:t>en</a:t>
            </a:r>
            <a:r>
              <a:rPr lang="en-US" dirty="0">
                <a:solidFill>
                  <a:srgbClr val="000000"/>
                </a:solidFill>
              </a:rPr>
              <a:t> </a:t>
            </a:r>
            <a:r>
              <a:rPr lang="en-US" dirty="0" err="1">
                <a:solidFill>
                  <a:srgbClr val="000000"/>
                </a:solidFill>
              </a:rPr>
              <a:t>een</a:t>
            </a:r>
            <a:r>
              <a:rPr lang="en-US" dirty="0">
                <a:solidFill>
                  <a:srgbClr val="000000"/>
                </a:solidFill>
              </a:rPr>
              <a:t> </a:t>
            </a:r>
            <a:r>
              <a:rPr lang="en-US" dirty="0" err="1">
                <a:solidFill>
                  <a:srgbClr val="000000"/>
                </a:solidFill>
              </a:rPr>
              <a:t>goede</a:t>
            </a:r>
            <a:r>
              <a:rPr lang="en-US" dirty="0">
                <a:solidFill>
                  <a:srgbClr val="000000"/>
                </a:solidFill>
              </a:rPr>
              <a:t> </a:t>
            </a:r>
            <a:r>
              <a:rPr lang="en-US" dirty="0" err="1">
                <a:solidFill>
                  <a:srgbClr val="000000"/>
                </a:solidFill>
              </a:rPr>
              <a:t>inrichting</a:t>
            </a: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endParaRPr lang="en-US" kern="1200" dirty="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3F617F49-7C8A-4374-8257-AC819D750111}"/>
              </a:ext>
            </a:extLst>
          </p:cNvPr>
          <p:cNvPicPr>
            <a:picLocks noChangeAspect="1"/>
          </p:cNvPicPr>
          <p:nvPr/>
        </p:nvPicPr>
        <p:blipFill>
          <a:blip r:embed="rId4"/>
          <a:stretch>
            <a:fillRect/>
          </a:stretch>
        </p:blipFill>
        <p:spPr>
          <a:xfrm>
            <a:off x="914224" y="1580161"/>
            <a:ext cx="8576329" cy="4258509"/>
          </a:xfrm>
          <a:prstGeom prst="rect">
            <a:avLst/>
          </a:prstGeom>
        </p:spPr>
      </p:pic>
    </p:spTree>
    <p:extLst>
      <p:ext uri="{BB962C8B-B14F-4D97-AF65-F5344CB8AC3E}">
        <p14:creationId xmlns:p14="http://schemas.microsoft.com/office/powerpoint/2010/main" val="238364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6388395" y="1657546"/>
            <a:ext cx="5006336" cy="1325563"/>
          </a:xfrm>
        </p:spPr>
        <p:txBody>
          <a:bodyPr vert="horz" lIns="91440" tIns="45720" rIns="91440" bIns="45720" rtlCol="0">
            <a:noAutofit/>
          </a:bodyPr>
          <a:lstStyle/>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De </a:t>
            </a:r>
            <a:r>
              <a:rPr lang="en-US" sz="4000" dirty="0" err="1"/>
              <a:t>woningmarkt</a:t>
            </a:r>
            <a:r>
              <a:rPr lang="en-US" sz="4000" dirty="0"/>
              <a:t>:</a:t>
            </a:r>
            <a:r>
              <a:rPr lang="en-US" sz="4000" kern="1200" dirty="0">
                <a:latin typeface="+mj-lt"/>
                <a:ea typeface="+mj-ea"/>
                <a:cs typeface="+mj-cs"/>
              </a:rPr>
              <a:t/>
            </a:r>
            <a:br>
              <a:rPr lang="en-US" sz="4000" kern="1200" dirty="0">
                <a:latin typeface="+mj-lt"/>
                <a:ea typeface="+mj-ea"/>
                <a:cs typeface="+mj-cs"/>
              </a:rPr>
            </a:br>
            <a:r>
              <a:rPr lang="en-US" sz="4000" kern="1200" dirty="0">
                <a:latin typeface="+mj-lt"/>
                <a:ea typeface="+mj-ea"/>
                <a:cs typeface="+mj-cs"/>
              </a:rPr>
              <a:t/>
            </a:r>
            <a:br>
              <a:rPr lang="en-US" sz="4000" kern="1200" dirty="0">
                <a:latin typeface="+mj-lt"/>
                <a:ea typeface="+mj-ea"/>
                <a:cs typeface="+mj-cs"/>
              </a:rPr>
            </a:br>
            <a:r>
              <a:rPr lang="nl-NL" sz="4000" dirty="0"/>
              <a:t>Bestaande koopwoningen waren in het tweede kwartaal van 2019 7,2 procent duurder dan een jaar eerder.</a:t>
            </a:r>
            <a:br>
              <a:rPr lang="nl-NL" sz="4000" dirty="0"/>
            </a:br>
            <a:r>
              <a:rPr lang="nl-NL" sz="4000" dirty="0"/>
              <a:t> </a:t>
            </a:r>
            <a:br>
              <a:rPr lang="nl-NL" sz="4000" dirty="0"/>
            </a:br>
            <a:r>
              <a:rPr lang="nl-NL" sz="4000" dirty="0"/>
              <a:t>Bron: CBS en het Kadaster</a:t>
            </a:r>
            <a:endParaRPr lang="en-US" sz="4000" kern="1200" dirty="0">
              <a:latin typeface="+mj-lt"/>
              <a:ea typeface="+mj-ea"/>
              <a:cs typeface="+mj-cs"/>
            </a:endParaRPr>
          </a:p>
        </p:txBody>
      </p:sp>
      <p:sp>
        <p:nvSpPr>
          <p:cNvPr id="33" name="Freeform: Shape 26">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8">
            <a:extLst>
              <a:ext uri="{FF2B5EF4-FFF2-40B4-BE49-F238E27FC236}">
                <a16:creationId xmlns:a16="http://schemas.microsoft.com/office/drawing/2014/main" xmlns="" id="{58D44E42-C462-4105-BC86-FE75B4E3C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xmlns="" id="{AD7FC085-587D-45C2-8577-E89DD2C82C1B}"/>
              </a:ext>
            </a:extLst>
          </p:cNvPr>
          <p:cNvPicPr>
            <a:picLocks noChangeAspect="1"/>
          </p:cNvPicPr>
          <p:nvPr/>
        </p:nvPicPr>
        <p:blipFill>
          <a:blip r:embed="rId2"/>
          <a:stretch>
            <a:fillRect/>
          </a:stretch>
        </p:blipFill>
        <p:spPr>
          <a:xfrm>
            <a:off x="364241" y="1428601"/>
            <a:ext cx="4105275" cy="2535006"/>
          </a:xfrm>
          <a:prstGeom prst="rect">
            <a:avLst/>
          </a:prstGeom>
        </p:spPr>
      </p:pic>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Tree>
    <p:extLst>
      <p:ext uri="{BB962C8B-B14F-4D97-AF65-F5344CB8AC3E}">
        <p14:creationId xmlns:p14="http://schemas.microsoft.com/office/powerpoint/2010/main" val="19419660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5760562" y="812656"/>
            <a:ext cx="5929374" cy="5541491"/>
          </a:xfrm>
        </p:spPr>
        <p:txBody>
          <a:bodyPr vert="horz" lIns="91440" tIns="45720" rIns="91440" bIns="45720" rtlCol="0">
            <a:noAutofit/>
          </a:bodyPr>
          <a:lstStyle/>
          <a:p>
            <a:r>
              <a:rPr lang="nl-NL" sz="3600" dirty="0"/>
              <a:t>Dat de bouw van nieuwe woningen achterblijft bij de vraag, mag geen nieuws meer heten. In mei daalde het aantal verleende bouwvergunningen wederom, waardoor het </a:t>
            </a:r>
            <a:r>
              <a:rPr lang="nl-NL" sz="3600" dirty="0" err="1"/>
              <a:t>twaalfmaandstotaal</a:t>
            </a:r>
            <a:r>
              <a:rPr lang="nl-NL" sz="3600" dirty="0"/>
              <a:t> nog steeds ver verwijderd is van de 95.000 tot 115.000 die jaarlijks moeten worden bijgebouwd om het huidige woningtekort weg te werken.</a:t>
            </a:r>
            <a:br>
              <a:rPr lang="nl-NL" sz="3600" dirty="0"/>
            </a:br>
            <a:endParaRPr lang="en-US" sz="3600" kern="1200" dirty="0">
              <a:latin typeface="+mj-lt"/>
              <a:ea typeface="+mj-ea"/>
              <a:cs typeface="+mj-cs"/>
            </a:endParaRPr>
          </a:p>
        </p:txBody>
      </p:sp>
      <p:sp>
        <p:nvSpPr>
          <p:cNvPr id="27" name="Freeform: Shape 26">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xmlns="" id="{615EBE8D-B601-4AF2-86D4-FB47D4C26D5B}"/>
              </a:ext>
            </a:extLst>
          </p:cNvPr>
          <p:cNvPicPr>
            <a:picLocks noChangeAspect="1"/>
          </p:cNvPicPr>
          <p:nvPr/>
        </p:nvPicPr>
        <p:blipFill>
          <a:blip r:embed="rId2"/>
          <a:stretch>
            <a:fillRect/>
          </a:stretch>
        </p:blipFill>
        <p:spPr>
          <a:xfrm>
            <a:off x="321733" y="886435"/>
            <a:ext cx="3835488" cy="3148888"/>
          </a:xfrm>
          <a:prstGeom prst="rect">
            <a:avLst/>
          </a:prstGeom>
        </p:spPr>
      </p:pic>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Tree>
    <p:extLst>
      <p:ext uri="{BB962C8B-B14F-4D97-AF65-F5344CB8AC3E}">
        <p14:creationId xmlns:p14="http://schemas.microsoft.com/office/powerpoint/2010/main" val="424976127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4629070" y="1709371"/>
            <a:ext cx="7164493" cy="1325563"/>
          </a:xfrm>
        </p:spPr>
        <p:txBody>
          <a:bodyPr vert="horz" lIns="91440" tIns="45720" rIns="91440" bIns="45720" rtlCol="0">
            <a:noAutofit/>
          </a:bodyPr>
          <a:lstStyle/>
          <a:p>
            <a:r>
              <a:rPr lang="nl-NL" sz="3200" dirty="0"/>
              <a:t/>
            </a:r>
            <a:br>
              <a:rPr lang="nl-NL" sz="3200" dirty="0"/>
            </a:br>
            <a:r>
              <a:rPr lang="nl-NL" sz="3200" dirty="0"/>
              <a:t/>
            </a:r>
            <a:br>
              <a:rPr lang="nl-NL" sz="3200" dirty="0"/>
            </a:br>
            <a:r>
              <a:rPr lang="nl-NL" sz="3200" dirty="0"/>
              <a:t/>
            </a:r>
            <a:br>
              <a:rPr lang="nl-NL" sz="3200" dirty="0"/>
            </a:br>
            <a:r>
              <a:rPr lang="nl-NL" sz="3200" dirty="0"/>
              <a:t/>
            </a:r>
            <a:br>
              <a:rPr lang="nl-NL" sz="3200" dirty="0"/>
            </a:br>
            <a:r>
              <a:rPr lang="nl-NL" sz="3200" dirty="0"/>
              <a:t/>
            </a:r>
            <a:br>
              <a:rPr lang="nl-NL" sz="3200" dirty="0"/>
            </a:br>
            <a:r>
              <a:rPr lang="nl-NL" sz="3200" dirty="0"/>
              <a:t>De nieuwbouw kan mogelijk worden versneld door flexibeler om te gaan met bestemmingsplannen op grond van de recent aangepaste Crisis en Herstelwet. Het is op dit moment onduidelijk of de woondeals soelaas gaan bieden. </a:t>
            </a:r>
            <a:br>
              <a:rPr lang="nl-NL" sz="3200" dirty="0"/>
            </a:br>
            <a:endParaRPr lang="en-US" sz="3200" kern="1200" dirty="0">
              <a:latin typeface="+mj-lt"/>
              <a:ea typeface="+mj-ea"/>
              <a:cs typeface="+mj-cs"/>
            </a:endParaRPr>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3" name="Afbeelding 2">
            <a:extLst>
              <a:ext uri="{FF2B5EF4-FFF2-40B4-BE49-F238E27FC236}">
                <a16:creationId xmlns:a16="http://schemas.microsoft.com/office/drawing/2014/main" xmlns="" id="{31315B13-EDF7-4AE9-B95A-B7F457ED1D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437" y="2015411"/>
            <a:ext cx="3763065" cy="2509935"/>
          </a:xfrm>
          <a:prstGeom prst="rect">
            <a:avLst/>
          </a:prstGeom>
        </p:spPr>
      </p:pic>
    </p:spTree>
    <p:extLst>
      <p:ext uri="{BB962C8B-B14F-4D97-AF65-F5344CB8AC3E}">
        <p14:creationId xmlns:p14="http://schemas.microsoft.com/office/powerpoint/2010/main" val="36569314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7010400" y="1709371"/>
            <a:ext cx="4783163" cy="1325563"/>
          </a:xfrm>
        </p:spPr>
        <p:txBody>
          <a:bodyPr vert="horz" lIns="91440" tIns="45720" rIns="91440" bIns="45720" rtlCol="0">
            <a:noAutofit/>
          </a:bodyPr>
          <a:lstStyle/>
          <a:p>
            <a:r>
              <a:rPr lang="nl-NL" sz="3200" dirty="0"/>
              <a:t/>
            </a:r>
            <a:br>
              <a:rPr lang="nl-NL" sz="3200" dirty="0"/>
            </a:br>
            <a:r>
              <a:rPr lang="nl-NL" sz="3200" dirty="0"/>
              <a:t/>
            </a:r>
            <a:br>
              <a:rPr lang="nl-NL" sz="3200" dirty="0"/>
            </a:br>
            <a:r>
              <a:rPr lang="nl-NL" sz="3200" dirty="0"/>
              <a:t/>
            </a:r>
            <a:br>
              <a:rPr lang="nl-NL" sz="3200" dirty="0"/>
            </a:br>
            <a:r>
              <a:rPr lang="nl-NL" sz="3200" dirty="0"/>
              <a:t/>
            </a:r>
            <a:br>
              <a:rPr lang="nl-NL" sz="3200" dirty="0"/>
            </a:br>
            <a:r>
              <a:rPr lang="nl-NL" sz="3200" dirty="0"/>
              <a:t/>
            </a:r>
            <a:br>
              <a:rPr lang="nl-NL" sz="3200" dirty="0"/>
            </a:br>
            <a:endParaRPr lang="en-US" sz="3200" kern="1200" dirty="0">
              <a:latin typeface="+mj-lt"/>
              <a:ea typeface="+mj-ea"/>
              <a:cs typeface="+mj-cs"/>
            </a:endParaRPr>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3" name="Rechthoek 2">
            <a:extLst>
              <a:ext uri="{FF2B5EF4-FFF2-40B4-BE49-F238E27FC236}">
                <a16:creationId xmlns:a16="http://schemas.microsoft.com/office/drawing/2014/main" xmlns="" id="{2BA916BC-1417-40EA-9ED1-FCB49FB13D50}"/>
              </a:ext>
            </a:extLst>
          </p:cNvPr>
          <p:cNvSpPr/>
          <p:nvPr/>
        </p:nvSpPr>
        <p:spPr>
          <a:xfrm>
            <a:off x="4517291" y="248476"/>
            <a:ext cx="7276271" cy="6001643"/>
          </a:xfrm>
          <a:prstGeom prst="rect">
            <a:avLst/>
          </a:prstGeom>
        </p:spPr>
        <p:txBody>
          <a:bodyPr wrap="square">
            <a:spAutoFit/>
          </a:bodyPr>
          <a:lstStyle/>
          <a:p>
            <a:endParaRPr lang="nl-NL" sz="3200" dirty="0"/>
          </a:p>
          <a:p>
            <a:r>
              <a:rPr lang="nl-NL" sz="3200" dirty="0"/>
              <a:t>De stikstofuitspraak van het Europese Hof en de Raad van State: door deze uitspraak wordt het bouwen in de buurt van 118 natuurgebieden met stikstofgevoelige natuur namelijk lastiger. </a:t>
            </a:r>
          </a:p>
          <a:p>
            <a:endParaRPr lang="nl-NL" sz="3200" dirty="0"/>
          </a:p>
          <a:p>
            <a:r>
              <a:rPr lang="nl-NL" sz="3200" dirty="0"/>
              <a:t>Deze natuurgebieden zijn ook te vinden in gebieden waar de woningmarkt erg gespannen is, zoals de Randstad. Door de uitspraak zijn verschillende bouwprojecten al vertraagd of zelfs stopgezet.</a:t>
            </a:r>
          </a:p>
        </p:txBody>
      </p:sp>
      <p:pic>
        <p:nvPicPr>
          <p:cNvPr id="5" name="Afbeelding 4">
            <a:extLst>
              <a:ext uri="{FF2B5EF4-FFF2-40B4-BE49-F238E27FC236}">
                <a16:creationId xmlns:a16="http://schemas.microsoft.com/office/drawing/2014/main" xmlns="" id="{95257087-79CD-45CA-9D75-1531BFAE50DA}"/>
              </a:ext>
            </a:extLst>
          </p:cNvPr>
          <p:cNvPicPr>
            <a:picLocks noChangeAspect="1"/>
          </p:cNvPicPr>
          <p:nvPr/>
        </p:nvPicPr>
        <p:blipFill>
          <a:blip r:embed="rId3"/>
          <a:stretch>
            <a:fillRect/>
          </a:stretch>
        </p:blipFill>
        <p:spPr>
          <a:xfrm>
            <a:off x="237067" y="1511559"/>
            <a:ext cx="4069301" cy="3349690"/>
          </a:xfrm>
          <a:prstGeom prst="rect">
            <a:avLst/>
          </a:prstGeom>
        </p:spPr>
      </p:pic>
      <p:sp>
        <p:nvSpPr>
          <p:cNvPr id="6" name="Tekstvak 5">
            <a:extLst>
              <a:ext uri="{FF2B5EF4-FFF2-40B4-BE49-F238E27FC236}">
                <a16:creationId xmlns:a16="http://schemas.microsoft.com/office/drawing/2014/main" xmlns="" id="{AF7694CE-E7CE-4DAC-A769-68FC54CFDC4A}"/>
              </a:ext>
            </a:extLst>
          </p:cNvPr>
          <p:cNvSpPr txBox="1"/>
          <p:nvPr/>
        </p:nvSpPr>
        <p:spPr>
          <a:xfrm>
            <a:off x="237067" y="4915957"/>
            <a:ext cx="2481943" cy="276999"/>
          </a:xfrm>
          <a:prstGeom prst="rect">
            <a:avLst/>
          </a:prstGeom>
          <a:noFill/>
        </p:spPr>
        <p:txBody>
          <a:bodyPr wrap="square" rtlCol="0">
            <a:spAutoFit/>
          </a:bodyPr>
          <a:lstStyle/>
          <a:p>
            <a:r>
              <a:rPr lang="en-US" sz="1200" dirty="0" err="1">
                <a:solidFill>
                  <a:schemeClr val="bg1"/>
                </a:solidFill>
              </a:rPr>
              <a:t>Bron</a:t>
            </a:r>
            <a:r>
              <a:rPr lang="en-US" sz="1200" dirty="0">
                <a:solidFill>
                  <a:schemeClr val="bg1"/>
                </a:solidFill>
              </a:rPr>
              <a:t>: www.nu.nl</a:t>
            </a:r>
            <a:endParaRPr lang="nl-NL" sz="1200" dirty="0">
              <a:solidFill>
                <a:schemeClr val="bg1"/>
              </a:solidFill>
            </a:endParaRPr>
          </a:p>
        </p:txBody>
      </p:sp>
    </p:spTree>
    <p:extLst>
      <p:ext uri="{BB962C8B-B14F-4D97-AF65-F5344CB8AC3E}">
        <p14:creationId xmlns:p14="http://schemas.microsoft.com/office/powerpoint/2010/main" val="335861194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4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637380" y="2168148"/>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gemiddelde</a:t>
            </a:r>
            <a:r>
              <a:rPr lang="en-US" sz="2200" kern="1200" dirty="0">
                <a:solidFill>
                  <a:srgbClr val="FFFFFF"/>
                </a:solidFill>
                <a:latin typeface="+mj-lt"/>
                <a:ea typeface="+mj-ea"/>
                <a:cs typeface="+mj-cs"/>
              </a:rPr>
              <a:t> </a:t>
            </a:r>
            <a:r>
              <a:rPr lang="en-US" sz="2200" dirty="0" err="1">
                <a:solidFill>
                  <a:srgbClr val="FFFFFF"/>
                </a:solidFill>
              </a:rPr>
              <a:t>t</a:t>
            </a:r>
            <a:r>
              <a:rPr lang="en-US" sz="2200" kern="1200" dirty="0" err="1">
                <a:solidFill>
                  <a:srgbClr val="FFFFFF"/>
                </a:solidFill>
                <a:latin typeface="+mj-lt"/>
                <a:ea typeface="+mj-ea"/>
                <a:cs typeface="+mj-cs"/>
              </a:rPr>
              <a:t>ransactieprijs</a:t>
            </a:r>
            <a:r>
              <a:rPr lang="en-US" sz="2200" kern="1200" dirty="0">
                <a:solidFill>
                  <a:srgbClr val="FFFFFF"/>
                </a:solidFill>
                <a:latin typeface="+mj-lt"/>
                <a:ea typeface="+mj-ea"/>
                <a:cs typeface="+mj-cs"/>
              </a:rPr>
              <a:t>:</a:t>
            </a:r>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nieuwbouw</a:t>
            </a: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&amp;</a:t>
            </a:r>
            <a:br>
              <a:rPr lang="en-US" sz="2200" kern="1200" dirty="0">
                <a:solidFill>
                  <a:srgbClr val="FFFFFF"/>
                </a:solidFill>
                <a:latin typeface="+mj-lt"/>
                <a:ea typeface="+mj-ea"/>
                <a:cs typeface="+mj-cs"/>
              </a:rPr>
            </a:br>
            <a:r>
              <a:rPr lang="en-US" sz="2200" kern="1200" dirty="0" err="1">
                <a:solidFill>
                  <a:srgbClr val="FFFFFF"/>
                </a:solidFill>
                <a:latin typeface="+mj-lt"/>
                <a:ea typeface="+mj-ea"/>
                <a:cs typeface="+mj-cs"/>
              </a:rPr>
              <a:t>bestaande</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bouw</a:t>
            </a: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4" name="Afbeelding 3">
            <a:extLst>
              <a:ext uri="{FF2B5EF4-FFF2-40B4-BE49-F238E27FC236}">
                <a16:creationId xmlns:a16="http://schemas.microsoft.com/office/drawing/2014/main" xmlns="" id="{CCE0A4B0-F54D-44F0-8661-41CE2C819F81}"/>
              </a:ext>
            </a:extLst>
          </p:cNvPr>
          <p:cNvPicPr>
            <a:picLocks noChangeAspect="1"/>
          </p:cNvPicPr>
          <p:nvPr/>
        </p:nvPicPr>
        <p:blipFill>
          <a:blip r:embed="rId2"/>
          <a:stretch>
            <a:fillRect/>
          </a:stretch>
        </p:blipFill>
        <p:spPr>
          <a:xfrm>
            <a:off x="4038600" y="1136067"/>
            <a:ext cx="7188199" cy="4582476"/>
          </a:xfrm>
          <a:prstGeom prst="rect">
            <a:avLst/>
          </a:prstGeom>
        </p:spPr>
      </p:pic>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Tree>
    <p:extLst>
      <p:ext uri="{BB962C8B-B14F-4D97-AF65-F5344CB8AC3E}">
        <p14:creationId xmlns:p14="http://schemas.microsoft.com/office/powerpoint/2010/main" val="1910333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4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2489756" y="2348403"/>
            <a:ext cx="8919855" cy="1325563"/>
          </a:xfrm>
        </p:spPr>
        <p:txBody>
          <a:bodyPr>
            <a:normAutofit fontScale="90000"/>
          </a:bodyPr>
          <a:lstStyle/>
          <a:p>
            <a:r>
              <a:rPr lang="nl-NL" b="1" i="1" dirty="0"/>
              <a:t/>
            </a:r>
            <a:br>
              <a:rPr lang="nl-NL" b="1" i="1" dirty="0"/>
            </a:br>
            <a:r>
              <a:rPr lang="nl-NL" b="1" i="1" dirty="0"/>
              <a:t>Lagere verkoopprijs door ongunstig energielabel woning</a:t>
            </a:r>
            <a:r>
              <a:rPr lang="nl-NL" b="1" dirty="0"/>
              <a:t/>
            </a:r>
            <a:br>
              <a:rPr lang="nl-NL" b="1" dirty="0"/>
            </a:br>
            <a:r>
              <a:rPr lang="nl-NL" b="1" dirty="0"/>
              <a:t/>
            </a:r>
            <a:br>
              <a:rPr lang="nl-NL" b="1" dirty="0"/>
            </a:br>
            <a:r>
              <a:rPr lang="nl-NL" dirty="0"/>
              <a:t>Ongunstige G-labels verlagen de verkoopopbrengst van koopwoningen met gemiddeld 18.000 euro. Woningen voorzien van gunstige A- en B-labels werden in 2016 verkocht tegen een premie van bijna 6.500 euro.</a:t>
            </a:r>
            <a:r>
              <a:rPr lang="nl-NL" b="1" dirty="0"/>
              <a:t/>
            </a:r>
            <a:br>
              <a:rPr lang="nl-NL" b="1" dirty="0"/>
            </a:br>
            <a:r>
              <a:rPr lang="nl-NL" b="1" dirty="0"/>
              <a:t/>
            </a:r>
            <a:br>
              <a:rPr lang="nl-NL" b="1" dirty="0"/>
            </a:br>
            <a:r>
              <a:rPr lang="nl-NL" sz="2000" b="1" dirty="0"/>
              <a:t>Bron: TIAS</a:t>
            </a:r>
            <a:endParaRPr lang="nl-NL" sz="2000" dirty="0"/>
          </a:p>
        </p:txBody>
      </p:sp>
    </p:spTree>
    <p:extLst>
      <p:ext uri="{BB962C8B-B14F-4D97-AF65-F5344CB8AC3E}">
        <p14:creationId xmlns:p14="http://schemas.microsoft.com/office/powerpoint/2010/main" val="358755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589994" y="1129521"/>
            <a:ext cx="6860673" cy="2663546"/>
          </a:xfrm>
        </p:spPr>
        <p:txBody>
          <a:bodyPr vert="horz" lIns="91440" tIns="45720" rIns="91440" bIns="45720" rtlCol="0" anchor="t">
            <a:normAutofit fontScale="90000"/>
          </a:bodyPr>
          <a:lstStyle/>
          <a:p>
            <a:r>
              <a:rPr lang="en-US" b="1" kern="1200" dirty="0" err="1">
                <a:solidFill>
                  <a:srgbClr val="000000"/>
                </a:solidFill>
                <a:latin typeface="+mj-lt"/>
                <a:ea typeface="+mj-ea"/>
                <a:cs typeface="+mj-cs"/>
              </a:rPr>
              <a:t>Aantal</a:t>
            </a:r>
            <a:r>
              <a:rPr lang="en-US" b="1" kern="1200" dirty="0">
                <a:solidFill>
                  <a:srgbClr val="000000"/>
                </a:solidFill>
                <a:latin typeface="+mj-lt"/>
                <a:ea typeface="+mj-ea"/>
                <a:cs typeface="+mj-cs"/>
              </a:rPr>
              <a:t> </a:t>
            </a:r>
            <a:r>
              <a:rPr lang="en-US" b="1" kern="1200" dirty="0" err="1">
                <a:solidFill>
                  <a:srgbClr val="000000"/>
                </a:solidFill>
                <a:latin typeface="+mj-lt"/>
                <a:ea typeface="+mj-ea"/>
                <a:cs typeface="+mj-cs"/>
              </a:rPr>
              <a:t>te</a:t>
            </a:r>
            <a:r>
              <a:rPr lang="en-US" b="1" kern="1200" dirty="0">
                <a:solidFill>
                  <a:srgbClr val="000000"/>
                </a:solidFill>
                <a:latin typeface="+mj-lt"/>
                <a:ea typeface="+mj-ea"/>
                <a:cs typeface="+mj-cs"/>
              </a:rPr>
              <a:t> </a:t>
            </a:r>
            <a:r>
              <a:rPr lang="en-US" b="1" kern="1200" dirty="0" err="1">
                <a:solidFill>
                  <a:srgbClr val="000000"/>
                </a:solidFill>
                <a:latin typeface="+mj-lt"/>
                <a:ea typeface="+mj-ea"/>
                <a:cs typeface="+mj-cs"/>
              </a:rPr>
              <a:t>koop</a:t>
            </a:r>
            <a:r>
              <a:rPr lang="en-US" b="1" kern="1200" dirty="0">
                <a:solidFill>
                  <a:srgbClr val="000000"/>
                </a:solidFill>
                <a:latin typeface="+mj-lt"/>
                <a:ea typeface="+mj-ea"/>
                <a:cs typeface="+mj-cs"/>
              </a:rPr>
              <a:t> </a:t>
            </a:r>
            <a:r>
              <a:rPr lang="en-US" b="1" kern="1200" dirty="0" err="1">
                <a:solidFill>
                  <a:srgbClr val="000000"/>
                </a:solidFill>
                <a:latin typeface="+mj-lt"/>
                <a:ea typeface="+mj-ea"/>
                <a:cs typeface="+mj-cs"/>
              </a:rPr>
              <a:t>staande</a:t>
            </a:r>
            <a:r>
              <a:rPr lang="en-US" b="1" kern="1200" dirty="0">
                <a:solidFill>
                  <a:srgbClr val="000000"/>
                </a:solidFill>
                <a:latin typeface="+mj-lt"/>
                <a:ea typeface="+mj-ea"/>
                <a:cs typeface="+mj-cs"/>
              </a:rPr>
              <a:t> </a:t>
            </a:r>
            <a:r>
              <a:rPr lang="en-US" b="1" kern="1200" dirty="0" err="1">
                <a:solidFill>
                  <a:srgbClr val="000000"/>
                </a:solidFill>
                <a:latin typeface="+mj-lt"/>
                <a:ea typeface="+mj-ea"/>
                <a:cs typeface="+mj-cs"/>
              </a:rPr>
              <a:t>woningen</a:t>
            </a:r>
            <a:r>
              <a:rPr lang="en-US" b="1" kern="1200" dirty="0">
                <a:solidFill>
                  <a:srgbClr val="000000"/>
                </a:solidFill>
                <a:latin typeface="+mj-lt"/>
                <a:ea typeface="+mj-ea"/>
                <a:cs typeface="+mj-cs"/>
              </a:rPr>
              <a:t> in de </a:t>
            </a:r>
            <a:r>
              <a:rPr lang="en-US" b="1" kern="1200" dirty="0" err="1">
                <a:solidFill>
                  <a:srgbClr val="000000"/>
                </a:solidFill>
                <a:latin typeface="+mj-lt"/>
                <a:ea typeface="+mj-ea"/>
                <a:cs typeface="+mj-cs"/>
              </a:rPr>
              <a:t>gemeente</a:t>
            </a:r>
            <a:r>
              <a:rPr lang="en-US" b="1" kern="1200" dirty="0">
                <a:solidFill>
                  <a:srgbClr val="000000"/>
                </a:solidFill>
                <a:latin typeface="+mj-lt"/>
                <a:ea typeface="+mj-ea"/>
                <a:cs typeface="+mj-cs"/>
              </a:rPr>
              <a:t> Loon op </a:t>
            </a:r>
            <a:r>
              <a:rPr lang="en-US" b="1" kern="1200" dirty="0" err="1">
                <a:solidFill>
                  <a:srgbClr val="000000"/>
                </a:solidFill>
                <a:latin typeface="+mj-lt"/>
                <a:ea typeface="+mj-ea"/>
                <a:cs typeface="+mj-cs"/>
              </a:rPr>
              <a:t>Zand</a:t>
            </a:r>
            <a:r>
              <a:rPr lang="en-US" b="1" kern="1200" dirty="0">
                <a:solidFill>
                  <a:srgbClr val="000000"/>
                </a:solidFill>
                <a:latin typeface="+mj-lt"/>
                <a:ea typeface="+mj-ea"/>
                <a:cs typeface="+mj-cs"/>
              </a:rPr>
              <a:t/>
            </a:r>
            <a:br>
              <a:rPr lang="en-US" b="1" kern="1200" dirty="0">
                <a:solidFill>
                  <a:srgbClr val="000000"/>
                </a:solidFill>
                <a:latin typeface="+mj-lt"/>
                <a:ea typeface="+mj-ea"/>
                <a:cs typeface="+mj-cs"/>
              </a:rPr>
            </a:br>
            <a:r>
              <a:rPr lang="en-US" b="1" kern="1200" dirty="0">
                <a:solidFill>
                  <a:srgbClr val="000000"/>
                </a:solidFill>
                <a:latin typeface="+mj-lt"/>
                <a:ea typeface="+mj-ea"/>
                <a:cs typeface="+mj-cs"/>
              </a:rPr>
              <a:t/>
            </a:r>
            <a:br>
              <a:rPr lang="en-US" b="1" kern="1200" dirty="0">
                <a:solidFill>
                  <a:srgbClr val="000000"/>
                </a:solidFill>
                <a:latin typeface="+mj-lt"/>
                <a:ea typeface="+mj-ea"/>
                <a:cs typeface="+mj-cs"/>
              </a:rPr>
            </a:br>
            <a:r>
              <a:rPr lang="en-US" b="1" kern="1200" dirty="0">
                <a:solidFill>
                  <a:srgbClr val="000000"/>
                </a:solidFill>
                <a:latin typeface="+mj-lt"/>
                <a:ea typeface="+mj-ea"/>
                <a:cs typeface="+mj-cs"/>
              </a:rPr>
              <a:t>September 2014: 326</a:t>
            </a:r>
            <a:br>
              <a:rPr lang="en-US" b="1" kern="1200" dirty="0">
                <a:solidFill>
                  <a:srgbClr val="000000"/>
                </a:solidFill>
                <a:latin typeface="+mj-lt"/>
                <a:ea typeface="+mj-ea"/>
                <a:cs typeface="+mj-cs"/>
              </a:rPr>
            </a:br>
            <a:r>
              <a:rPr lang="en-US" b="1" kern="1200" dirty="0">
                <a:solidFill>
                  <a:srgbClr val="000000"/>
                </a:solidFill>
                <a:latin typeface="+mj-lt"/>
                <a:ea typeface="+mj-ea"/>
                <a:cs typeface="+mj-cs"/>
              </a:rPr>
              <a:t>September 2019:  </a:t>
            </a:r>
            <a:r>
              <a:rPr lang="en-US" b="1" dirty="0">
                <a:solidFill>
                  <a:srgbClr val="000000"/>
                </a:solidFill>
              </a:rPr>
              <a:t>98</a:t>
            </a:r>
            <a:r>
              <a:rPr lang="en-US" b="1" kern="1200" dirty="0">
                <a:solidFill>
                  <a:srgbClr val="000000"/>
                </a:solidFill>
                <a:latin typeface="+mj-lt"/>
                <a:ea typeface="+mj-ea"/>
                <a:cs typeface="+mj-cs"/>
              </a:rPr>
              <a:t/>
            </a:r>
            <a:br>
              <a:rPr lang="en-US" b="1" kern="1200" dirty="0">
                <a:solidFill>
                  <a:srgbClr val="000000"/>
                </a:solidFill>
                <a:latin typeface="+mj-lt"/>
                <a:ea typeface="+mj-ea"/>
                <a:cs typeface="+mj-cs"/>
              </a:rPr>
            </a:br>
            <a:r>
              <a:rPr lang="en-US" b="1" kern="1200" dirty="0">
                <a:solidFill>
                  <a:srgbClr val="000000"/>
                </a:solidFill>
                <a:latin typeface="+mj-lt"/>
                <a:ea typeface="+mj-ea"/>
                <a:cs typeface="+mj-cs"/>
              </a:rPr>
              <a:t/>
            </a:r>
            <a:br>
              <a:rPr lang="en-US" b="1" kern="1200" dirty="0">
                <a:solidFill>
                  <a:srgbClr val="000000"/>
                </a:solidFill>
                <a:latin typeface="+mj-lt"/>
                <a:ea typeface="+mj-ea"/>
                <a:cs typeface="+mj-cs"/>
              </a:rPr>
            </a:br>
            <a:r>
              <a:rPr lang="en-US" b="1" kern="1200" dirty="0">
                <a:solidFill>
                  <a:srgbClr val="000000"/>
                </a:solidFill>
                <a:latin typeface="+mj-lt"/>
                <a:ea typeface="+mj-ea"/>
                <a:cs typeface="+mj-cs"/>
              </a:rPr>
              <a:t/>
            </a:r>
            <a:br>
              <a:rPr lang="en-US" b="1" kern="1200" dirty="0">
                <a:solidFill>
                  <a:srgbClr val="000000"/>
                </a:solidFill>
                <a:latin typeface="+mj-lt"/>
                <a:ea typeface="+mj-ea"/>
                <a:cs typeface="+mj-cs"/>
              </a:rPr>
            </a:br>
            <a:r>
              <a:rPr lang="en-US" sz="2700" b="1" kern="1200" dirty="0">
                <a:solidFill>
                  <a:srgbClr val="000000"/>
                </a:solidFill>
                <a:latin typeface="+mj-lt"/>
                <a:ea typeface="+mj-ea"/>
                <a:cs typeface="+mj-cs"/>
              </a:rPr>
              <a:t>*</a:t>
            </a:r>
            <a:r>
              <a:rPr lang="en-US" sz="2700" b="1" kern="1200" dirty="0" err="1">
                <a:solidFill>
                  <a:srgbClr val="000000"/>
                </a:solidFill>
                <a:latin typeface="+mj-lt"/>
                <a:ea typeface="+mj-ea"/>
                <a:cs typeface="+mj-cs"/>
              </a:rPr>
              <a:t>bestaande</a:t>
            </a:r>
            <a:r>
              <a:rPr lang="en-US" sz="2700" b="1" kern="1200" dirty="0">
                <a:solidFill>
                  <a:srgbClr val="000000"/>
                </a:solidFill>
                <a:latin typeface="+mj-lt"/>
                <a:ea typeface="+mj-ea"/>
                <a:cs typeface="+mj-cs"/>
              </a:rPr>
              <a:t> </a:t>
            </a:r>
            <a:r>
              <a:rPr lang="en-US" sz="2700" b="1" kern="1200" dirty="0" err="1">
                <a:solidFill>
                  <a:srgbClr val="000000"/>
                </a:solidFill>
                <a:latin typeface="+mj-lt"/>
                <a:ea typeface="+mj-ea"/>
                <a:cs typeface="+mj-cs"/>
              </a:rPr>
              <a:t>bouw</a:t>
            </a:r>
            <a:endParaRPr lang="en-US" sz="2700" b="1" kern="1200" dirty="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Tree>
    <p:extLst>
      <p:ext uri="{BB962C8B-B14F-4D97-AF65-F5344CB8AC3E}">
        <p14:creationId xmlns:p14="http://schemas.microsoft.com/office/powerpoint/2010/main" val="73340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4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2414020" y="2553677"/>
            <a:ext cx="9777980" cy="1325563"/>
          </a:xfrm>
        </p:spPr>
        <p:txBody>
          <a:bodyPr>
            <a:normAutofit fontScale="90000"/>
          </a:bodyPr>
          <a:lstStyle/>
          <a:p>
            <a:r>
              <a:rPr lang="nl-NL" b="1" i="1" dirty="0"/>
              <a:t/>
            </a:r>
            <a:br>
              <a:rPr lang="nl-NL" b="1" i="1" dirty="0"/>
            </a:br>
            <a:r>
              <a:rPr lang="nl-NL" b="1" i="1" dirty="0"/>
              <a:t/>
            </a:r>
            <a:br>
              <a:rPr lang="nl-NL" b="1" i="1" dirty="0"/>
            </a:br>
            <a:r>
              <a:rPr lang="nl-NL" b="1" i="1" dirty="0"/>
              <a:t>Zonnepanelen behouden waarde bij woningverkoop</a:t>
            </a:r>
            <a:br>
              <a:rPr lang="nl-NL" b="1" i="1" dirty="0"/>
            </a:br>
            <a:r>
              <a:rPr lang="nl-NL" b="1" dirty="0"/>
              <a:t/>
            </a:r>
            <a:br>
              <a:rPr lang="nl-NL" b="1" dirty="0"/>
            </a:br>
            <a:r>
              <a:rPr lang="nl-NL" dirty="0"/>
              <a:t>In het onderzoek zijn de verkoopprijzen van 2.351 woningen met zonnepanelen vergeleken met de verkoopprijzen van 21.592 woningen zonder zonnepanelen. </a:t>
            </a:r>
            <a:br>
              <a:rPr lang="nl-NL" dirty="0"/>
            </a:br>
            <a:r>
              <a:rPr lang="nl-NL" dirty="0"/>
              <a:t>Hier kwam een gemiddelde premie uit van € 7.456 voor een gemiddelde installatie</a:t>
            </a:r>
            <a:r>
              <a:rPr lang="nl-NL" b="1" dirty="0"/>
              <a:t/>
            </a:r>
            <a:br>
              <a:rPr lang="nl-NL" b="1" dirty="0"/>
            </a:br>
            <a:r>
              <a:rPr lang="nl-NL" sz="2000" dirty="0"/>
              <a:t>Via een regressiemodel zijn factoren, waaronder type woning, woonopp., locatie en onderhoudsstaat, opgenomen en daarbovenop is er gekeken naar wat het prijseffect is van de aanwezigheid van zonnepanelen.</a:t>
            </a:r>
            <a:r>
              <a:rPr lang="nl-NL" b="1" dirty="0"/>
              <a:t/>
            </a:r>
            <a:br>
              <a:rPr lang="nl-NL" b="1" dirty="0"/>
            </a:br>
            <a:r>
              <a:rPr lang="nl-NL" sz="2000" b="1" dirty="0"/>
              <a:t>Bron: TIAS</a:t>
            </a:r>
            <a:endParaRPr lang="nl-NL" sz="2000" dirty="0"/>
          </a:p>
        </p:txBody>
      </p:sp>
    </p:spTree>
    <p:extLst>
      <p:ext uri="{BB962C8B-B14F-4D97-AF65-F5344CB8AC3E}">
        <p14:creationId xmlns:p14="http://schemas.microsoft.com/office/powerpoint/2010/main" val="213310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4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2414020" y="2553677"/>
            <a:ext cx="9777980" cy="1325563"/>
          </a:xfrm>
        </p:spPr>
        <p:txBody>
          <a:bodyPr>
            <a:normAutofit fontScale="90000"/>
          </a:bodyPr>
          <a:lstStyle/>
          <a:p>
            <a:r>
              <a:rPr lang="nl-NL" b="1" i="1" dirty="0"/>
              <a:t/>
            </a:r>
            <a:br>
              <a:rPr lang="nl-NL" b="1" i="1" dirty="0"/>
            </a:br>
            <a:r>
              <a:rPr lang="nl-NL" b="1" i="1" dirty="0"/>
              <a:t>Zonnepanelen behouden waarde bij woningverkoop</a:t>
            </a:r>
            <a:br>
              <a:rPr lang="nl-NL" b="1" i="1" dirty="0"/>
            </a:br>
            <a:r>
              <a:rPr lang="nl-NL" b="1" dirty="0"/>
              <a:t/>
            </a:r>
            <a:br>
              <a:rPr lang="nl-NL" b="1" dirty="0"/>
            </a:br>
            <a:r>
              <a:rPr lang="nl-NL" dirty="0"/>
              <a:t>Waar duurzame woningen zorgen voor meer comfort, betere gezondheid en energiebesparing, vormen niet-duurzame woningen op termijn juist een financieel risico.</a:t>
            </a:r>
            <a:br>
              <a:rPr lang="nl-NL" dirty="0"/>
            </a:br>
            <a:r>
              <a:rPr lang="nl-NL" dirty="0"/>
              <a:t/>
            </a:r>
            <a:br>
              <a:rPr lang="nl-NL" dirty="0"/>
            </a:br>
            <a:endParaRPr lang="nl-NL" sz="2000" dirty="0"/>
          </a:p>
        </p:txBody>
      </p:sp>
    </p:spTree>
    <p:extLst>
      <p:ext uri="{BB962C8B-B14F-4D97-AF65-F5344CB8AC3E}">
        <p14:creationId xmlns:p14="http://schemas.microsoft.com/office/powerpoint/2010/main" val="31557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4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2414020" y="2553677"/>
            <a:ext cx="9777980" cy="1325563"/>
          </a:xfrm>
        </p:spPr>
        <p:txBody>
          <a:bodyPr>
            <a:normAutofit fontScale="90000"/>
          </a:bodyPr>
          <a:lstStyle/>
          <a:p>
            <a:r>
              <a:rPr lang="nl-NL" b="1" i="1" dirty="0"/>
              <a:t/>
            </a:r>
            <a:br>
              <a:rPr lang="nl-NL" b="1" i="1" dirty="0"/>
            </a:br>
            <a:r>
              <a:rPr lang="nl-NL" b="1" i="1" dirty="0"/>
              <a:t>“Impact Klimaatakkoord wordt groot”</a:t>
            </a:r>
            <a:br>
              <a:rPr lang="nl-NL" b="1" i="1" dirty="0"/>
            </a:br>
            <a:r>
              <a:rPr lang="nl-NL" b="1" dirty="0"/>
              <a:t/>
            </a:r>
            <a:br>
              <a:rPr lang="nl-NL" b="1" dirty="0"/>
            </a:br>
            <a:r>
              <a:rPr lang="nl-NL" dirty="0"/>
              <a:t>Het kabinet heeft met het Klimaatakkoord grote ambities op het gebied van verduurzaming en de energietransitie. Wij zien hierin een gigantische uitdaging, vooral voor de bestaande bouw. De investeringen zullen vooral de mensen met minder financiële draagkracht moeilijk op kunnen brengen.</a:t>
            </a:r>
            <a:br>
              <a:rPr lang="nl-NL" dirty="0"/>
            </a:br>
            <a:endParaRPr lang="nl-NL" sz="2000" dirty="0"/>
          </a:p>
        </p:txBody>
      </p:sp>
    </p:spTree>
    <p:extLst>
      <p:ext uri="{BB962C8B-B14F-4D97-AF65-F5344CB8AC3E}">
        <p14:creationId xmlns:p14="http://schemas.microsoft.com/office/powerpoint/2010/main" val="205519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4384039" y="365125"/>
            <a:ext cx="7164493" cy="1325563"/>
          </a:xfrm>
        </p:spPr>
        <p:txBody>
          <a:bodyPr>
            <a:normAutofit/>
          </a:bodyPr>
          <a:lstStyle/>
          <a:p>
            <a:r>
              <a:rPr lang="nl-NL" sz="2100" b="1" i="1" dirty="0"/>
              <a:t/>
            </a:r>
            <a:br>
              <a:rPr lang="nl-NL" sz="2100" b="1" i="1" dirty="0"/>
            </a:br>
            <a:endParaRPr lang="nl-NL" sz="2100" dirty="0"/>
          </a:p>
        </p:txBody>
      </p:sp>
      <p:pic>
        <p:nvPicPr>
          <p:cNvPr id="2" name="Afbeelding 1">
            <a:extLst>
              <a:ext uri="{FF2B5EF4-FFF2-40B4-BE49-F238E27FC236}">
                <a16:creationId xmlns:a16="http://schemas.microsoft.com/office/drawing/2014/main" xmlns="" id="{BDA99016-7C88-4070-B41F-DF701FD4494A}"/>
              </a:ext>
            </a:extLst>
          </p:cNvPr>
          <p:cNvPicPr>
            <a:picLocks noChangeAspect="1"/>
          </p:cNvPicPr>
          <p:nvPr/>
        </p:nvPicPr>
        <p:blipFill>
          <a:blip r:embed="rId2"/>
          <a:stretch>
            <a:fillRect/>
          </a:stretch>
        </p:blipFill>
        <p:spPr>
          <a:xfrm>
            <a:off x="561764" y="1372418"/>
            <a:ext cx="11068472" cy="3680265"/>
          </a:xfrm>
          <a:prstGeom prst="rect">
            <a:avLst/>
          </a:prstGeom>
        </p:spPr>
      </p:pic>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Tree>
    <p:extLst>
      <p:ext uri="{BB962C8B-B14F-4D97-AF65-F5344CB8AC3E}">
        <p14:creationId xmlns:p14="http://schemas.microsoft.com/office/powerpoint/2010/main" val="307388863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4384039" y="365125"/>
            <a:ext cx="7164493" cy="1325563"/>
          </a:xfrm>
        </p:spPr>
        <p:txBody>
          <a:bodyPr>
            <a:normAutofit/>
          </a:bodyPr>
          <a:lstStyle/>
          <a:p>
            <a:r>
              <a:rPr lang="nl-NL" sz="2100" b="1" i="1" dirty="0"/>
              <a:t/>
            </a:r>
            <a:br>
              <a:rPr lang="nl-NL" sz="2100" b="1" i="1" dirty="0"/>
            </a:br>
            <a:endParaRPr lang="nl-NL" sz="2100" dirty="0"/>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3" name="Afbeelding 2">
            <a:extLst>
              <a:ext uri="{FF2B5EF4-FFF2-40B4-BE49-F238E27FC236}">
                <a16:creationId xmlns:a16="http://schemas.microsoft.com/office/drawing/2014/main" xmlns="" id="{9EE21F29-34C6-4EF0-8608-04FBBB13D7CE}"/>
              </a:ext>
            </a:extLst>
          </p:cNvPr>
          <p:cNvPicPr>
            <a:picLocks noChangeAspect="1"/>
          </p:cNvPicPr>
          <p:nvPr/>
        </p:nvPicPr>
        <p:blipFill>
          <a:blip r:embed="rId3"/>
          <a:stretch>
            <a:fillRect/>
          </a:stretch>
        </p:blipFill>
        <p:spPr>
          <a:xfrm>
            <a:off x="3250430" y="0"/>
            <a:ext cx="8298102" cy="6858000"/>
          </a:xfrm>
          <a:prstGeom prst="rect">
            <a:avLst/>
          </a:prstGeom>
        </p:spPr>
      </p:pic>
      <p:sp>
        <p:nvSpPr>
          <p:cNvPr id="4" name="Tekstvak 3">
            <a:extLst>
              <a:ext uri="{FF2B5EF4-FFF2-40B4-BE49-F238E27FC236}">
                <a16:creationId xmlns:a16="http://schemas.microsoft.com/office/drawing/2014/main" xmlns="" id="{2A730601-C6DC-49AC-B962-A171B1F9198D}"/>
              </a:ext>
            </a:extLst>
          </p:cNvPr>
          <p:cNvSpPr txBox="1"/>
          <p:nvPr/>
        </p:nvSpPr>
        <p:spPr>
          <a:xfrm>
            <a:off x="89220" y="2603591"/>
            <a:ext cx="2231949" cy="4524315"/>
          </a:xfrm>
          <a:prstGeom prst="rect">
            <a:avLst/>
          </a:prstGeom>
          <a:noFill/>
        </p:spPr>
        <p:txBody>
          <a:bodyPr wrap="square" rtlCol="0">
            <a:spAutoFit/>
          </a:bodyPr>
          <a:lstStyle/>
          <a:p>
            <a:r>
              <a:rPr lang="nl-NL" dirty="0">
                <a:solidFill>
                  <a:schemeClr val="bg1"/>
                </a:solidFill>
              </a:rPr>
              <a:t>“Er ligt een belangrijke taak bij de overheid, geldverstrekkers en adviseurs om de woningbezitter te informeren over de mogelijkheden om het verduurzamen van hun huis te realiseren.”</a:t>
            </a: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425880652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4384039" y="365125"/>
            <a:ext cx="7164493" cy="1325563"/>
          </a:xfrm>
        </p:spPr>
        <p:txBody>
          <a:bodyPr>
            <a:normAutofit/>
          </a:bodyPr>
          <a:lstStyle/>
          <a:p>
            <a:r>
              <a:rPr lang="nl-NL" sz="2100" b="1" i="1" dirty="0"/>
              <a:t/>
            </a:r>
            <a:br>
              <a:rPr lang="nl-NL" sz="2100" b="1" i="1" dirty="0"/>
            </a:br>
            <a:endParaRPr lang="nl-NL" sz="2100" dirty="0"/>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4" name="Tekstvak 3">
            <a:extLst>
              <a:ext uri="{FF2B5EF4-FFF2-40B4-BE49-F238E27FC236}">
                <a16:creationId xmlns:a16="http://schemas.microsoft.com/office/drawing/2014/main" xmlns="" id="{402B9E9F-A08B-4DEB-BD53-1D164C14C5AD}"/>
              </a:ext>
            </a:extLst>
          </p:cNvPr>
          <p:cNvSpPr txBox="1"/>
          <p:nvPr/>
        </p:nvSpPr>
        <p:spPr>
          <a:xfrm>
            <a:off x="2985477" y="372866"/>
            <a:ext cx="9792677" cy="1938992"/>
          </a:xfrm>
          <a:prstGeom prst="rect">
            <a:avLst/>
          </a:prstGeom>
          <a:noFill/>
        </p:spPr>
        <p:txBody>
          <a:bodyPr wrap="square" rtlCol="0">
            <a:spAutoFit/>
          </a:bodyPr>
          <a:lstStyle/>
          <a:p>
            <a:r>
              <a:rPr lang="nl-NL" sz="4000" b="1" i="1" dirty="0"/>
              <a:t>Uw woning verduurzamen, wat gaat dat kosten? Dit zijn de voorspellingen…</a:t>
            </a:r>
          </a:p>
          <a:p>
            <a:endParaRPr lang="nl-NL" sz="4000" b="1" i="1" dirty="0"/>
          </a:p>
        </p:txBody>
      </p:sp>
      <p:sp>
        <p:nvSpPr>
          <p:cNvPr id="6" name="Tekstvak 5">
            <a:extLst>
              <a:ext uri="{FF2B5EF4-FFF2-40B4-BE49-F238E27FC236}">
                <a16:creationId xmlns:a16="http://schemas.microsoft.com/office/drawing/2014/main" xmlns="" id="{534A56F1-821A-4D3F-A9F2-CD58E5D97E2C}"/>
              </a:ext>
            </a:extLst>
          </p:cNvPr>
          <p:cNvSpPr txBox="1"/>
          <p:nvPr/>
        </p:nvSpPr>
        <p:spPr>
          <a:xfrm>
            <a:off x="4608472" y="2769047"/>
            <a:ext cx="6846277" cy="1815882"/>
          </a:xfrm>
          <a:prstGeom prst="rect">
            <a:avLst/>
          </a:prstGeom>
          <a:noFill/>
        </p:spPr>
        <p:txBody>
          <a:bodyPr wrap="square" rtlCol="0">
            <a:spAutoFit/>
          </a:bodyPr>
          <a:lstStyle/>
          <a:p>
            <a:r>
              <a:rPr lang="nl-NL" sz="2800" dirty="0"/>
              <a:t>"Het Planbureau voor de Leefomgeving lijkt uit te gaan van gemiddeld 15.000 euro investeringskosten per woning om deze via de wijkaanpak aardgasvrij te maken“ </a:t>
            </a:r>
          </a:p>
        </p:txBody>
      </p:sp>
      <p:pic>
        <p:nvPicPr>
          <p:cNvPr id="7" name="Afbeelding 6">
            <a:extLst>
              <a:ext uri="{FF2B5EF4-FFF2-40B4-BE49-F238E27FC236}">
                <a16:creationId xmlns:a16="http://schemas.microsoft.com/office/drawing/2014/main" xmlns="" id="{9D779E3A-A9D0-4837-A8D6-A74A977C3C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067" y="2769047"/>
            <a:ext cx="3458823" cy="1815882"/>
          </a:xfrm>
          <a:prstGeom prst="rect">
            <a:avLst/>
          </a:prstGeom>
        </p:spPr>
      </p:pic>
    </p:spTree>
    <p:extLst>
      <p:ext uri="{BB962C8B-B14F-4D97-AF65-F5344CB8AC3E}">
        <p14:creationId xmlns:p14="http://schemas.microsoft.com/office/powerpoint/2010/main" val="332034636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4384039" y="365125"/>
            <a:ext cx="7164493" cy="1325563"/>
          </a:xfrm>
        </p:spPr>
        <p:txBody>
          <a:bodyPr>
            <a:normAutofit/>
          </a:bodyPr>
          <a:lstStyle/>
          <a:p>
            <a:r>
              <a:rPr lang="nl-NL" sz="2100" b="1" i="1" dirty="0"/>
              <a:t/>
            </a:r>
            <a:br>
              <a:rPr lang="nl-NL" sz="2100" b="1" i="1" dirty="0"/>
            </a:br>
            <a:endParaRPr lang="nl-NL" sz="2100" dirty="0"/>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4" name="Tekstvak 3">
            <a:extLst>
              <a:ext uri="{FF2B5EF4-FFF2-40B4-BE49-F238E27FC236}">
                <a16:creationId xmlns:a16="http://schemas.microsoft.com/office/drawing/2014/main" xmlns="" id="{402B9E9F-A08B-4DEB-BD53-1D164C14C5AD}"/>
              </a:ext>
            </a:extLst>
          </p:cNvPr>
          <p:cNvSpPr txBox="1"/>
          <p:nvPr/>
        </p:nvSpPr>
        <p:spPr>
          <a:xfrm>
            <a:off x="2985477" y="372866"/>
            <a:ext cx="9792677" cy="1938992"/>
          </a:xfrm>
          <a:prstGeom prst="rect">
            <a:avLst/>
          </a:prstGeom>
          <a:noFill/>
        </p:spPr>
        <p:txBody>
          <a:bodyPr wrap="square" rtlCol="0">
            <a:spAutoFit/>
          </a:bodyPr>
          <a:lstStyle/>
          <a:p>
            <a:r>
              <a:rPr lang="nl-NL" sz="4000" b="1" i="1" dirty="0"/>
              <a:t>Uw woning verduurzamen, wat gaat dat kosten? Dit zijn de voorspellingen…</a:t>
            </a:r>
          </a:p>
          <a:p>
            <a:endParaRPr lang="nl-NL" sz="4000" b="1" i="1" dirty="0"/>
          </a:p>
        </p:txBody>
      </p:sp>
      <p:sp>
        <p:nvSpPr>
          <p:cNvPr id="6" name="Tekstvak 5">
            <a:extLst>
              <a:ext uri="{FF2B5EF4-FFF2-40B4-BE49-F238E27FC236}">
                <a16:creationId xmlns:a16="http://schemas.microsoft.com/office/drawing/2014/main" xmlns="" id="{534A56F1-821A-4D3F-A9F2-CD58E5D97E2C}"/>
              </a:ext>
            </a:extLst>
          </p:cNvPr>
          <p:cNvSpPr txBox="1"/>
          <p:nvPr/>
        </p:nvSpPr>
        <p:spPr>
          <a:xfrm>
            <a:off x="4702255" y="2518954"/>
            <a:ext cx="6846277" cy="2677656"/>
          </a:xfrm>
          <a:prstGeom prst="rect">
            <a:avLst/>
          </a:prstGeom>
          <a:noFill/>
        </p:spPr>
        <p:txBody>
          <a:bodyPr wrap="square" rtlCol="0">
            <a:spAutoFit/>
          </a:bodyPr>
          <a:lstStyle/>
          <a:p>
            <a:r>
              <a:rPr lang="nl-NL" sz="2800" dirty="0"/>
              <a:t>"Dat is weinig. Gemiddeld kost het upgraden naar bijna energieneutraal namelijk zo'n 30.000 euro.” </a:t>
            </a:r>
            <a:br>
              <a:rPr lang="nl-NL" sz="2800" dirty="0"/>
            </a:br>
            <a:r>
              <a:rPr lang="nl-NL" sz="2800" dirty="0"/>
              <a:t/>
            </a:r>
            <a:br>
              <a:rPr lang="nl-NL" sz="2800" dirty="0"/>
            </a:br>
            <a:r>
              <a:rPr lang="nl-NL" sz="2800" dirty="0"/>
              <a:t>"Het gasvrij en CO2-neutraal maken van oude woningen kost al gauw 60.000 euro of meer.”</a:t>
            </a:r>
          </a:p>
        </p:txBody>
      </p:sp>
    </p:spTree>
    <p:extLst>
      <p:ext uri="{BB962C8B-B14F-4D97-AF65-F5344CB8AC3E}">
        <p14:creationId xmlns:p14="http://schemas.microsoft.com/office/powerpoint/2010/main" val="145715383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xmlns="" id="{75F80E8C-A819-4DB9-81E0-D92C4474C504}"/>
              </a:ext>
            </a:extLst>
          </p:cNvPr>
          <p:cNvSpPr>
            <a:spLocks noGrp="1"/>
          </p:cNvSpPr>
          <p:nvPr>
            <p:ph type="title"/>
          </p:nvPr>
        </p:nvSpPr>
        <p:spPr>
          <a:xfrm>
            <a:off x="4384039" y="365125"/>
            <a:ext cx="7164493" cy="1325563"/>
          </a:xfrm>
        </p:spPr>
        <p:txBody>
          <a:bodyPr>
            <a:normAutofit/>
          </a:bodyPr>
          <a:lstStyle/>
          <a:p>
            <a:r>
              <a:rPr lang="nl-NL" sz="2100" b="1" i="1" dirty="0"/>
              <a:t/>
            </a:r>
            <a:br>
              <a:rPr lang="nl-NL" sz="2100" b="1" i="1" dirty="0"/>
            </a:br>
            <a:endParaRPr lang="nl-NL" sz="2100" dirty="0"/>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sp>
        <p:nvSpPr>
          <p:cNvPr id="2" name="Rechthoek 1">
            <a:extLst>
              <a:ext uri="{FF2B5EF4-FFF2-40B4-BE49-F238E27FC236}">
                <a16:creationId xmlns:a16="http://schemas.microsoft.com/office/drawing/2014/main" xmlns="" id="{AB9CABF3-5E70-4C1E-8B07-98242E32E525}"/>
              </a:ext>
            </a:extLst>
          </p:cNvPr>
          <p:cNvSpPr/>
          <p:nvPr/>
        </p:nvSpPr>
        <p:spPr>
          <a:xfrm>
            <a:off x="4521522" y="365125"/>
            <a:ext cx="7487138" cy="5786199"/>
          </a:xfrm>
          <a:prstGeom prst="rect">
            <a:avLst/>
          </a:prstGeom>
        </p:spPr>
        <p:txBody>
          <a:bodyPr wrap="square">
            <a:spAutoFit/>
          </a:bodyPr>
          <a:lstStyle/>
          <a:p>
            <a:r>
              <a:rPr lang="nl-NL" sz="4000" b="1" i="1" dirty="0"/>
              <a:t>Overzicht kosten per type woning</a:t>
            </a:r>
          </a:p>
          <a:p>
            <a:endParaRPr lang="nl-NL" dirty="0"/>
          </a:p>
          <a:p>
            <a:r>
              <a:rPr lang="nl-NL" sz="2400" dirty="0"/>
              <a:t>Appartement: 6.000 tot 15.000 euro</a:t>
            </a:r>
            <a:br>
              <a:rPr lang="nl-NL" sz="2400" dirty="0"/>
            </a:br>
            <a:r>
              <a:rPr lang="nl-NL" sz="2400" dirty="0"/>
              <a:t>Tussenwoning: 10.000 tot 23.000 euro</a:t>
            </a:r>
            <a:br>
              <a:rPr lang="nl-NL" sz="2400" dirty="0"/>
            </a:br>
            <a:r>
              <a:rPr lang="nl-NL" sz="2400" dirty="0"/>
              <a:t>Hoekwoning: 10.000 tot 25.000 euro</a:t>
            </a:r>
            <a:br>
              <a:rPr lang="nl-NL" sz="2400" dirty="0"/>
            </a:br>
            <a:r>
              <a:rPr lang="nl-NL" sz="2400" dirty="0"/>
              <a:t>Twee-onder-een-kapwoning: 11.000 tot 34.000 euro</a:t>
            </a:r>
            <a:br>
              <a:rPr lang="nl-NL" sz="2400" dirty="0"/>
            </a:br>
            <a:r>
              <a:rPr lang="nl-NL" sz="2400" dirty="0"/>
              <a:t>Vrijstaande woning: 11.000 tot 60.000 euro</a:t>
            </a:r>
          </a:p>
          <a:p>
            <a:endParaRPr lang="nl-NL" sz="2400" dirty="0"/>
          </a:p>
          <a:p>
            <a:r>
              <a:rPr lang="nl-NL" sz="2400" dirty="0"/>
              <a:t>Dit zijn forse bedragen die de meeste woningeigenaren niet kunnen en willen uitgeven. Daarnaast is de terugverdientijd in veel gevallen 15 tot 20 jaar. </a:t>
            </a:r>
          </a:p>
          <a:p>
            <a:endParaRPr lang="nl-NL" sz="2400" dirty="0"/>
          </a:p>
          <a:p>
            <a:r>
              <a:rPr lang="nl-NL" sz="2400" dirty="0"/>
              <a:t>Vandaar dat voor veel Nederlanders een ‘aanmoediging’ in de zin van een subsidie ook noodzakelijk is om in actie te komen.</a:t>
            </a:r>
            <a:endParaRPr lang="nl-NL" sz="2400" dirty="0">
              <a:effectLst/>
            </a:endParaRPr>
          </a:p>
        </p:txBody>
      </p:sp>
      <p:pic>
        <p:nvPicPr>
          <p:cNvPr id="3" name="Afbeelding 2">
            <a:extLst>
              <a:ext uri="{FF2B5EF4-FFF2-40B4-BE49-F238E27FC236}">
                <a16:creationId xmlns:a16="http://schemas.microsoft.com/office/drawing/2014/main" xmlns="" id="{FE7090F3-5295-44A7-8DA6-97166391B4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903" y="1413413"/>
            <a:ext cx="2905867" cy="2263943"/>
          </a:xfrm>
          <a:prstGeom prst="rect">
            <a:avLst/>
          </a:prstGeom>
        </p:spPr>
      </p:pic>
    </p:spTree>
    <p:extLst>
      <p:ext uri="{BB962C8B-B14F-4D97-AF65-F5344CB8AC3E}">
        <p14:creationId xmlns:p14="http://schemas.microsoft.com/office/powerpoint/2010/main" val="385252554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481988" y="452187"/>
            <a:ext cx="10411790" cy="1297115"/>
          </a:xfrm>
        </p:spPr>
        <p:txBody>
          <a:bodyPr vert="horz" lIns="91440" tIns="45720" rIns="91440" bIns="45720" rtlCol="0" anchor="t">
            <a:normAutofit fontScale="90000"/>
          </a:bodyPr>
          <a:lstStyle/>
          <a:p>
            <a:r>
              <a:rPr lang="en-US" kern="1200" dirty="0">
                <a:solidFill>
                  <a:srgbClr val="000000"/>
                </a:solidFill>
                <a:latin typeface="+mj-lt"/>
                <a:ea typeface="+mj-ea"/>
                <a:cs typeface="+mj-cs"/>
              </a:rPr>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endParaRPr lang="en-US" kern="1200" dirty="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5" name="Afbeelding 4" descr="Afbeelding met persoon, poseren, groep, staand&#10;&#10;Automatisch gegenereerde beschrijving">
            <a:extLst>
              <a:ext uri="{FF2B5EF4-FFF2-40B4-BE49-F238E27FC236}">
                <a16:creationId xmlns:a16="http://schemas.microsoft.com/office/drawing/2014/main" xmlns="" id="{9BFC6711-F70F-4D43-B4DA-5102F6560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296" y="581159"/>
            <a:ext cx="11123408" cy="4505835"/>
          </a:xfrm>
          <a:prstGeom prst="rect">
            <a:avLst/>
          </a:prstGeom>
        </p:spPr>
      </p:pic>
      <p:sp>
        <p:nvSpPr>
          <p:cNvPr id="6" name="Tekstvak 5">
            <a:extLst>
              <a:ext uri="{FF2B5EF4-FFF2-40B4-BE49-F238E27FC236}">
                <a16:creationId xmlns:a16="http://schemas.microsoft.com/office/drawing/2014/main" xmlns="" id="{61873FC1-81E4-40B7-8907-85941B9F6E0A}"/>
              </a:ext>
            </a:extLst>
          </p:cNvPr>
          <p:cNvSpPr txBox="1"/>
          <p:nvPr/>
        </p:nvSpPr>
        <p:spPr>
          <a:xfrm>
            <a:off x="3939515" y="5811535"/>
            <a:ext cx="8195734" cy="461665"/>
          </a:xfrm>
          <a:prstGeom prst="rect">
            <a:avLst/>
          </a:prstGeom>
          <a:noFill/>
        </p:spPr>
        <p:txBody>
          <a:bodyPr wrap="square" rtlCol="0">
            <a:spAutoFit/>
          </a:bodyPr>
          <a:lstStyle/>
          <a:p>
            <a:r>
              <a:rPr lang="en-US" sz="2400" b="1" i="1" dirty="0">
                <a:solidFill>
                  <a:srgbClr val="002060"/>
                </a:solidFill>
                <a:latin typeface="Arial Black" panose="020B0A04020102020204" pitchFamily="34" charset="0"/>
                <a:cs typeface="Aparajita" panose="020B0502040204020203" pitchFamily="18" charset="0"/>
              </a:rPr>
              <a:t>Al </a:t>
            </a:r>
            <a:r>
              <a:rPr lang="en-US" sz="2400" b="1" i="1" dirty="0" err="1">
                <a:solidFill>
                  <a:srgbClr val="002060"/>
                </a:solidFill>
                <a:latin typeface="Arial Black" panose="020B0A04020102020204" pitchFamily="34" charset="0"/>
                <a:cs typeface="Aparajita" panose="020B0502040204020203" pitchFamily="18" charset="0"/>
              </a:rPr>
              <a:t>meer</a:t>
            </a:r>
            <a:r>
              <a:rPr lang="en-US" sz="2400" b="1" i="1" dirty="0">
                <a:solidFill>
                  <a:srgbClr val="002060"/>
                </a:solidFill>
                <a:latin typeface="Arial Black" panose="020B0A04020102020204" pitchFamily="34" charset="0"/>
                <a:cs typeface="Aparajita" panose="020B0502040204020203" pitchFamily="18" charset="0"/>
              </a:rPr>
              <a:t> dan 60 </a:t>
            </a:r>
            <a:r>
              <a:rPr lang="en-US" sz="2400" b="1" i="1" dirty="0" err="1">
                <a:solidFill>
                  <a:srgbClr val="002060"/>
                </a:solidFill>
                <a:latin typeface="Arial Black" panose="020B0A04020102020204" pitchFamily="34" charset="0"/>
                <a:cs typeface="Aparajita" panose="020B0502040204020203" pitchFamily="18" charset="0"/>
              </a:rPr>
              <a:t>jaar</a:t>
            </a:r>
            <a:r>
              <a:rPr lang="en-US" sz="2400" b="1" i="1" dirty="0">
                <a:solidFill>
                  <a:srgbClr val="002060"/>
                </a:solidFill>
                <a:latin typeface="Arial Black" panose="020B0A04020102020204" pitchFamily="34" charset="0"/>
                <a:cs typeface="Aparajita" panose="020B0502040204020203" pitchFamily="18" charset="0"/>
              </a:rPr>
              <a:t> </a:t>
            </a:r>
            <a:r>
              <a:rPr lang="en-US" sz="2400" b="1" i="1" dirty="0" err="1">
                <a:solidFill>
                  <a:srgbClr val="002060"/>
                </a:solidFill>
                <a:latin typeface="Arial Black" panose="020B0A04020102020204" pitchFamily="34" charset="0"/>
                <a:cs typeface="Aparajita" panose="020B0502040204020203" pitchFamily="18" charset="0"/>
              </a:rPr>
              <a:t>thuis</a:t>
            </a:r>
            <a:r>
              <a:rPr lang="en-US" sz="2400" b="1" i="1" dirty="0">
                <a:solidFill>
                  <a:srgbClr val="002060"/>
                </a:solidFill>
                <a:latin typeface="Arial Black" panose="020B0A04020102020204" pitchFamily="34" charset="0"/>
                <a:cs typeface="Aparajita" panose="020B0502040204020203" pitchFamily="18" charset="0"/>
              </a:rPr>
              <a:t> in de </a:t>
            </a:r>
            <a:r>
              <a:rPr lang="en-US" sz="2400" b="1" i="1" dirty="0" err="1">
                <a:solidFill>
                  <a:srgbClr val="002060"/>
                </a:solidFill>
                <a:latin typeface="Arial Black" panose="020B0A04020102020204" pitchFamily="34" charset="0"/>
                <a:cs typeface="Aparajita" panose="020B0502040204020203" pitchFamily="18" charset="0"/>
              </a:rPr>
              <a:t>Langstraat</a:t>
            </a:r>
            <a:endParaRPr lang="nl-NL" sz="2400" b="1" i="1" dirty="0">
              <a:solidFill>
                <a:srgbClr val="002060"/>
              </a:solidFill>
              <a:latin typeface="Arial Black" panose="020B0A04020102020204" pitchFamily="34" charset="0"/>
              <a:cs typeface="Aparajita" panose="020B0502040204020203" pitchFamily="18" charset="0"/>
            </a:endParaRPr>
          </a:p>
        </p:txBody>
      </p:sp>
    </p:spTree>
    <p:extLst>
      <p:ext uri="{BB962C8B-B14F-4D97-AF65-F5344CB8AC3E}">
        <p14:creationId xmlns:p14="http://schemas.microsoft.com/office/powerpoint/2010/main" val="390141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2" name="Afbeelding 1">
            <a:extLst>
              <a:ext uri="{FF2B5EF4-FFF2-40B4-BE49-F238E27FC236}">
                <a16:creationId xmlns:a16="http://schemas.microsoft.com/office/drawing/2014/main" xmlns="" id="{78442F1F-D5DF-4FAC-8062-CCE62B2A2294}"/>
              </a:ext>
            </a:extLst>
          </p:cNvPr>
          <p:cNvPicPr>
            <a:picLocks noChangeAspect="1"/>
          </p:cNvPicPr>
          <p:nvPr/>
        </p:nvPicPr>
        <p:blipFill>
          <a:blip r:embed="rId4"/>
          <a:stretch>
            <a:fillRect/>
          </a:stretch>
        </p:blipFill>
        <p:spPr>
          <a:xfrm>
            <a:off x="1216354" y="127266"/>
            <a:ext cx="9759291" cy="5584138"/>
          </a:xfrm>
          <a:prstGeom prst="rect">
            <a:avLst/>
          </a:prstGeom>
        </p:spPr>
      </p:pic>
    </p:spTree>
    <p:extLst>
      <p:ext uri="{BB962C8B-B14F-4D97-AF65-F5344CB8AC3E}">
        <p14:creationId xmlns:p14="http://schemas.microsoft.com/office/powerpoint/2010/main" val="35866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2" name="Afbeelding 1">
            <a:extLst>
              <a:ext uri="{FF2B5EF4-FFF2-40B4-BE49-F238E27FC236}">
                <a16:creationId xmlns:a16="http://schemas.microsoft.com/office/drawing/2014/main" xmlns="" id="{322464C0-3F4B-4613-AD29-4D0F06D701C3}"/>
              </a:ext>
            </a:extLst>
          </p:cNvPr>
          <p:cNvPicPr>
            <a:picLocks noChangeAspect="1"/>
          </p:cNvPicPr>
          <p:nvPr/>
        </p:nvPicPr>
        <p:blipFill>
          <a:blip r:embed="rId4"/>
          <a:stretch>
            <a:fillRect/>
          </a:stretch>
        </p:blipFill>
        <p:spPr>
          <a:xfrm>
            <a:off x="1240664" y="273724"/>
            <a:ext cx="9710671" cy="5462252"/>
          </a:xfrm>
          <a:prstGeom prst="rect">
            <a:avLst/>
          </a:prstGeom>
        </p:spPr>
      </p:pic>
    </p:spTree>
    <p:extLst>
      <p:ext uri="{BB962C8B-B14F-4D97-AF65-F5344CB8AC3E}">
        <p14:creationId xmlns:p14="http://schemas.microsoft.com/office/powerpoint/2010/main" val="239942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680306" y="768277"/>
            <a:ext cx="4805996" cy="1297115"/>
          </a:xfrm>
        </p:spPr>
        <p:txBody>
          <a:bodyPr vert="horz" lIns="91440" tIns="45720" rIns="91440" bIns="45720" rtlCol="0" anchor="t">
            <a:normAutofit fontScale="90000"/>
          </a:bodyPr>
          <a:lstStyle/>
          <a:p>
            <a:r>
              <a:rPr lang="en-US" kern="1200" dirty="0" err="1">
                <a:solidFill>
                  <a:srgbClr val="000000"/>
                </a:solidFill>
                <a:latin typeface="+mj-lt"/>
                <a:ea typeface="+mj-ea"/>
                <a:cs typeface="+mj-cs"/>
              </a:rPr>
              <a:t>Samenvatting</a:t>
            </a: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
            </a:r>
            <a:br>
              <a:rPr lang="en-US" kern="1200" dirty="0">
                <a:solidFill>
                  <a:srgbClr val="000000"/>
                </a:solidFill>
                <a:latin typeface="+mj-lt"/>
                <a:ea typeface="+mj-ea"/>
                <a:cs typeface="+mj-cs"/>
              </a:rPr>
            </a:br>
            <a:endParaRPr lang="en-US" kern="1200" dirty="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7A7EE200-1F91-4EC5-ADCB-7F38CD274D3A}"/>
              </a:ext>
            </a:extLst>
          </p:cNvPr>
          <p:cNvPicPr>
            <a:picLocks noChangeAspect="1"/>
          </p:cNvPicPr>
          <p:nvPr/>
        </p:nvPicPr>
        <p:blipFill>
          <a:blip r:embed="rId4"/>
          <a:stretch>
            <a:fillRect/>
          </a:stretch>
        </p:blipFill>
        <p:spPr>
          <a:xfrm>
            <a:off x="715609" y="1776394"/>
            <a:ext cx="10441291" cy="2525018"/>
          </a:xfrm>
          <a:prstGeom prst="rect">
            <a:avLst/>
          </a:prstGeom>
        </p:spPr>
      </p:pic>
    </p:spTree>
    <p:extLst>
      <p:ext uri="{BB962C8B-B14F-4D97-AF65-F5344CB8AC3E}">
        <p14:creationId xmlns:p14="http://schemas.microsoft.com/office/powerpoint/2010/main" val="37195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3D03E458-60BD-4025-8CD4-5813101AE3B4}"/>
              </a:ext>
            </a:extLst>
          </p:cNvPr>
          <p:cNvPicPr>
            <a:picLocks noChangeAspect="1"/>
          </p:cNvPicPr>
          <p:nvPr/>
        </p:nvPicPr>
        <p:blipFill>
          <a:blip r:embed="rId4"/>
          <a:stretch>
            <a:fillRect/>
          </a:stretch>
        </p:blipFill>
        <p:spPr>
          <a:xfrm>
            <a:off x="2522634" y="581159"/>
            <a:ext cx="8864882" cy="6056131"/>
          </a:xfrm>
          <a:prstGeom prst="rect">
            <a:avLst/>
          </a:prstGeom>
        </p:spPr>
      </p:pic>
    </p:spTree>
    <p:extLst>
      <p:ext uri="{BB962C8B-B14F-4D97-AF65-F5344CB8AC3E}">
        <p14:creationId xmlns:p14="http://schemas.microsoft.com/office/powerpoint/2010/main" val="226905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4C49C20F-94FE-4B4F-A111-95E5231AC84B}"/>
              </a:ext>
            </a:extLst>
          </p:cNvPr>
          <p:cNvPicPr>
            <a:picLocks noChangeAspect="1"/>
          </p:cNvPicPr>
          <p:nvPr/>
        </p:nvPicPr>
        <p:blipFill>
          <a:blip r:embed="rId4"/>
          <a:stretch>
            <a:fillRect/>
          </a:stretch>
        </p:blipFill>
        <p:spPr>
          <a:xfrm>
            <a:off x="2962389" y="503853"/>
            <a:ext cx="7870932" cy="6080423"/>
          </a:xfrm>
          <a:prstGeom prst="rect">
            <a:avLst/>
          </a:prstGeom>
        </p:spPr>
      </p:pic>
    </p:spTree>
    <p:extLst>
      <p:ext uri="{BB962C8B-B14F-4D97-AF65-F5344CB8AC3E}">
        <p14:creationId xmlns:p14="http://schemas.microsoft.com/office/powerpoint/2010/main" val="252608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440B9EEE-E1ED-4E84-B398-A4146782454F}"/>
              </a:ext>
            </a:extLst>
          </p:cNvPr>
          <p:cNvPicPr>
            <a:picLocks noChangeAspect="1"/>
          </p:cNvPicPr>
          <p:nvPr/>
        </p:nvPicPr>
        <p:blipFill>
          <a:blip r:embed="rId4"/>
          <a:stretch>
            <a:fillRect/>
          </a:stretch>
        </p:blipFill>
        <p:spPr>
          <a:xfrm>
            <a:off x="2665316" y="205274"/>
            <a:ext cx="9093124" cy="6460686"/>
          </a:xfrm>
          <a:prstGeom prst="rect">
            <a:avLst/>
          </a:prstGeom>
        </p:spPr>
      </p:pic>
    </p:spTree>
    <p:extLst>
      <p:ext uri="{BB962C8B-B14F-4D97-AF65-F5344CB8AC3E}">
        <p14:creationId xmlns:p14="http://schemas.microsoft.com/office/powerpoint/2010/main" val="305505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51B76E7D-091D-4855-BEFB-4D90E7C8D441}"/>
              </a:ext>
            </a:extLst>
          </p:cNvPr>
          <p:cNvSpPr>
            <a:spLocks noGrp="1"/>
          </p:cNvSpPr>
          <p:nvPr>
            <p:ph type="title"/>
          </p:nvPr>
        </p:nvSpPr>
        <p:spPr>
          <a:xfrm>
            <a:off x="804484" y="4267832"/>
            <a:ext cx="4805996" cy="1297115"/>
          </a:xfrm>
        </p:spPr>
        <p:txBody>
          <a:bodyPr vert="horz" lIns="91440" tIns="45720" rIns="91440" bIns="45720" rtlCol="0" anchor="t">
            <a:normAutofit/>
          </a:bodyPr>
          <a:lstStyle/>
          <a:p>
            <a:endParaRPr lang="en-US" kern="1200">
              <a:solidFill>
                <a:srgbClr val="000000"/>
              </a:solidFill>
              <a:latin typeface="+mj-lt"/>
              <a:ea typeface="+mj-ea"/>
              <a:cs typeface="+mj-cs"/>
            </a:endParaRPr>
          </a:p>
        </p:txBody>
      </p:sp>
      <p:sp>
        <p:nvSpPr>
          <p:cNvPr id="22"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Afbeelding 3">
            <a:extLst>
              <a:ext uri="{FF2B5EF4-FFF2-40B4-BE49-F238E27FC236}">
                <a16:creationId xmlns:a16="http://schemas.microsoft.com/office/drawing/2014/main" xmlns="" id="{D838BA3A-99E5-43DE-8E88-6962EA1C54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7067" y="5838670"/>
            <a:ext cx="2176952" cy="745606"/>
          </a:xfrm>
          <a:prstGeom prst="rect">
            <a:avLst/>
          </a:prstGeom>
        </p:spPr>
      </p:pic>
      <p:pic>
        <p:nvPicPr>
          <p:cNvPr id="4" name="Afbeelding 3">
            <a:extLst>
              <a:ext uri="{FF2B5EF4-FFF2-40B4-BE49-F238E27FC236}">
                <a16:creationId xmlns:a16="http://schemas.microsoft.com/office/drawing/2014/main" xmlns="" id="{D66E5E04-7C8B-4618-B135-F397B55FA374}"/>
              </a:ext>
            </a:extLst>
          </p:cNvPr>
          <p:cNvPicPr>
            <a:picLocks noChangeAspect="1"/>
          </p:cNvPicPr>
          <p:nvPr/>
        </p:nvPicPr>
        <p:blipFill>
          <a:blip r:embed="rId4"/>
          <a:stretch>
            <a:fillRect/>
          </a:stretch>
        </p:blipFill>
        <p:spPr>
          <a:xfrm>
            <a:off x="237067" y="106026"/>
            <a:ext cx="9234311" cy="5832859"/>
          </a:xfrm>
          <a:prstGeom prst="rect">
            <a:avLst/>
          </a:prstGeom>
        </p:spPr>
      </p:pic>
    </p:spTree>
    <p:extLst>
      <p:ext uri="{BB962C8B-B14F-4D97-AF65-F5344CB8AC3E}">
        <p14:creationId xmlns:p14="http://schemas.microsoft.com/office/powerpoint/2010/main" val="22183733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261</Words>
  <Application>Microsoft Office PowerPoint</Application>
  <PresentationFormat>Aangepast</PresentationFormat>
  <Paragraphs>41</Paragraphs>
  <Slides>28</Slides>
  <Notes>0</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Kantoorthema</vt:lpstr>
      <vt:lpstr>Ontwikkelingen in de woningmarkt</vt:lpstr>
      <vt:lpstr>Aantal te koop staande woningen in de gemeente Loon op Zand  September 2014: 326 September 2019:  98   *bestaande bouw</vt:lpstr>
      <vt:lpstr>PowerPoint-presentatie</vt:lpstr>
      <vt:lpstr>PowerPoint-presentatie</vt:lpstr>
      <vt:lpstr>Samenvatting  </vt:lpstr>
      <vt:lpstr>PowerPoint-presentatie</vt:lpstr>
      <vt:lpstr>PowerPoint-presentatie</vt:lpstr>
      <vt:lpstr>PowerPoint-presentatie</vt:lpstr>
      <vt:lpstr>PowerPoint-presentatie</vt:lpstr>
      <vt:lpstr>PowerPoint-presentatie</vt:lpstr>
      <vt:lpstr>PowerPoint-presentatie</vt:lpstr>
      <vt:lpstr>Boven de vraagprijs?   </vt:lpstr>
      <vt:lpstr>De kracht van presenteren  en een goede inrichting   </vt:lpstr>
      <vt:lpstr>    De woningmarkt:  Bestaande koopwoningen waren in het tweede kwartaal van 2019 7,2 procent duurder dan een jaar eerder.   Bron: CBS en het Kadaster</vt:lpstr>
      <vt:lpstr>Dat de bouw van nieuwe woningen achterblijft bij de vraag, mag geen nieuws meer heten. In mei daalde het aantal verleende bouwvergunningen wederom, waardoor het twaalfmaandstotaal nog steeds ver verwijderd is van de 95.000 tot 115.000 die jaarlijks moeten worden bijgebouwd om het huidige woningtekort weg te werken. </vt:lpstr>
      <vt:lpstr>     De nieuwbouw kan mogelijk worden versneld door flexibeler om te gaan met bestemmingsplannen op grond van de recent aangepaste Crisis en Herstelwet. Het is op dit moment onduidelijk of de woondeals soelaas gaan bieden.  </vt:lpstr>
      <vt:lpstr>     </vt:lpstr>
      <vt:lpstr>   gemiddelde transactieprijs: nieuwbouw &amp; bestaande bouw   </vt:lpstr>
      <vt:lpstr> Lagere verkoopprijs door ongunstig energielabel woning  Ongunstige G-labels verlagen de verkoopopbrengst van koopwoningen met gemiddeld 18.000 euro. Woningen voorzien van gunstige A- en B-labels werden in 2016 verkocht tegen een premie van bijna 6.500 euro.  Bron: TIAS</vt:lpstr>
      <vt:lpstr>  Zonnepanelen behouden waarde bij woningverkoop  In het onderzoek zijn de verkoopprijzen van 2.351 woningen met zonnepanelen vergeleken met de verkoopprijzen van 21.592 woningen zonder zonnepanelen.  Hier kwam een gemiddelde premie uit van € 7.456 voor een gemiddelde installatie Via een regressiemodel zijn factoren, waaronder type woning, woonopp., locatie en onderhoudsstaat, opgenomen en daarbovenop is er gekeken naar wat het prijseffect is van de aanwezigheid van zonnepanelen. Bron: TIAS</vt:lpstr>
      <vt:lpstr> Zonnepanelen behouden waarde bij woningverkoop  Waar duurzame woningen zorgen voor meer comfort, betere gezondheid en energiebesparing, vormen niet-duurzame woningen op termijn juist een financieel risico.  </vt:lpstr>
      <vt:lpstr> “Impact Klimaatakkoord wordt groot”  Het kabinet heeft met het Klimaatakkoord grote ambities op het gebied van verduurzaming en de energietransitie. Wij zien hierin een gigantische uitdaging, vooral voor de bestaande bouw. De investeringen zullen vooral de mensen met minder financiële draagkracht moeilijk op kunnen brengen.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Ontwikkelingen in de woningmarkt</dc:title>
  <dc:creator>Francois van Bemmel</dc:creator>
  <cp:lastModifiedBy>Manon</cp:lastModifiedBy>
  <cp:revision>3</cp:revision>
  <dcterms:created xsi:type="dcterms:W3CDTF">2019-09-17T15:13:01Z</dcterms:created>
  <dcterms:modified xsi:type="dcterms:W3CDTF">2019-09-19T11:45:48Z</dcterms:modified>
</cp:coreProperties>
</file>